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8.xml" ContentType="application/vnd.openxmlformats-officedocument.presentationml.notesSlide+xml"/>
  <Override PartName="/ppt/tags/tag29.xml" ContentType="application/vnd.openxmlformats-officedocument.presentationml.tags+xml"/>
  <Override PartName="/ppt/notesSlides/notesSlide19.xml" ContentType="application/vnd.openxmlformats-officedocument.presentationml.notesSlide+xml"/>
  <Override PartName="/ppt/tags/tag30.xml" ContentType="application/vnd.openxmlformats-officedocument.presentationml.tags+xml"/>
  <Override PartName="/ppt/notesSlides/notesSlide20.xml" ContentType="application/vnd.openxmlformats-officedocument.presentationml.notesSlide+xml"/>
  <Override PartName="/ppt/tags/tag31.xml" ContentType="application/vnd.openxmlformats-officedocument.presentationml.tags+xml"/>
  <Override PartName="/ppt/notesSlides/notesSlide21.xml" ContentType="application/vnd.openxmlformats-officedocument.presentationml.notesSlide+xml"/>
  <Override PartName="/ppt/tags/tag32.xml" ContentType="application/vnd.openxmlformats-officedocument.presentationml.tags+xml"/>
  <Override PartName="/ppt/notesSlides/notesSlide2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3.xml" ContentType="application/vnd.openxmlformats-officedocument.presentationml.notesSlide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5.xml" ContentType="application/vnd.openxmlformats-officedocument.presentationml.notesSlide+xml"/>
  <Override PartName="/ppt/tags/tag38.xml" ContentType="application/vnd.openxmlformats-officedocument.presentationml.tags+xml"/>
  <Override PartName="/ppt/notesSlides/notesSlide2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7.xml" ContentType="application/vnd.openxmlformats-officedocument.presentationml.notesSlide+xml"/>
  <Override PartName="/ppt/tags/tag41.xml" ContentType="application/vnd.openxmlformats-officedocument.presentationml.tags+xml"/>
  <Override PartName="/ppt/notesSlides/notesSlide28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307" r:id="rId2"/>
    <p:sldId id="310" r:id="rId3"/>
    <p:sldId id="309" r:id="rId4"/>
    <p:sldId id="257" r:id="rId5"/>
    <p:sldId id="281" r:id="rId6"/>
    <p:sldId id="282" r:id="rId7"/>
    <p:sldId id="283" r:id="rId8"/>
    <p:sldId id="284" r:id="rId9"/>
    <p:sldId id="285" r:id="rId10"/>
    <p:sldId id="286" r:id="rId11"/>
    <p:sldId id="304" r:id="rId12"/>
    <p:sldId id="305" r:id="rId13"/>
    <p:sldId id="258" r:id="rId14"/>
    <p:sldId id="287" r:id="rId15"/>
    <p:sldId id="262" r:id="rId16"/>
    <p:sldId id="288" r:id="rId17"/>
    <p:sldId id="261" r:id="rId18"/>
    <p:sldId id="289" r:id="rId19"/>
    <p:sldId id="291" r:id="rId20"/>
    <p:sldId id="264" r:id="rId21"/>
    <p:sldId id="265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39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</p:sldIdLst>
  <p:sldSz cx="12192000" cy="6858000"/>
  <p:notesSz cx="6858000" cy="9144000"/>
  <p:embeddedFontLst>
    <p:embeddedFont>
      <p:font typeface="Comic Sans MS" panose="030F0702030302020204" pitchFamily="66" charset="0"/>
      <p:regular r:id="rId53"/>
      <p:bold r:id="rId54"/>
      <p:italic r:id="rId55"/>
      <p:boldItalic r:id="rId56"/>
    </p:embeddedFont>
    <p:embeddedFont>
      <p:font typeface="Tahoma" panose="020B0604030504040204" pitchFamily="34" charset="0"/>
      <p:regular r:id="rId57"/>
      <p:bold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orbel" panose="020B0503020204020204" pitchFamily="34" charset="0"/>
      <p:regular r:id="rId67"/>
      <p:bold r:id="rId68"/>
      <p:italic r:id="rId69"/>
      <p:boldItalic r:id="rId70"/>
    </p:embeddedFont>
    <p:embeddedFont>
      <p:font typeface="ＭＳ Ｐゴシック" panose="020B0600070205080204" pitchFamily="34" charset="-128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iwixKMQyZfYi6h9Nz9l6Wwhx2z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56D"/>
    <a:srgbClr val="71A9E5"/>
    <a:srgbClr val="FFFF0A"/>
    <a:srgbClr val="FC0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378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96202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102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4448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9259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8" name="Google Shape;4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208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5899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Google Shape;46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3899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058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5211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8195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949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5743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5398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2306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3302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Google Shape;6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50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Google Shape;6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37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7" name="Google Shape;9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432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5" name="Google Shape;116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166" name="Google Shape;116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9567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2" name="Google Shape;142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705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076B109F-14D1-9140-BBCD-7DD784B04677}" type="slidenum">
              <a:rPr lang="en-US" b="0">
                <a:latin typeface="Arial" charset="0"/>
              </a:rPr>
              <a:pPr/>
              <a:t>10</a:t>
            </a:fld>
            <a:endParaRPr lang="en-US" b="0">
              <a:latin typeface="Arial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300"/>
              <a:t>Every connected end device (known as a peer) can function as </a:t>
            </a:r>
            <a:r>
              <a:rPr lang="en-US" sz="1300" b="1"/>
              <a:t>either a server or a client</a:t>
            </a:r>
            <a:r>
              <a:rPr lang="en-US" sz="1300"/>
              <a:t>.</a:t>
            </a:r>
          </a:p>
          <a:p>
            <a:pPr eaLnBrk="1" hangingPunct="1"/>
            <a:r>
              <a:rPr lang="en-US" sz="1300"/>
              <a:t>Peer-to-peer networks decentralize the resources on a network without using a centralized server.</a:t>
            </a:r>
          </a:p>
          <a:p>
            <a:pPr eaLnBrk="1" hangingPunct="1"/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728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7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27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27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27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27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27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27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27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6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6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3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9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8" name="Google Shape;108;p39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9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0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4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23" name="Google Shape;123;p41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24" name="Google Shape;124;p41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1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1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2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2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3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hart" type="txAndChart">
  <p:cSld name="TEXT_AND_CHAR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"/>
          <p:cNvSpPr txBox="1"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body" idx="1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>
            <a:spLocks noGrp="1"/>
          </p:cNvSpPr>
          <p:nvPr>
            <p:ph type="chart" idx="2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4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 advTm="2907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26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26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26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26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26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26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2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slow" advTm="2907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5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8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55" name="Google Shape;155;p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 dirty="0"/>
              <a:t>Lecture 3 </a:t>
            </a:r>
            <a:r>
              <a:rPr lang="en-US" dirty="0" smtClean="0"/>
              <a:t>| CSE421 </a:t>
            </a:r>
            <a:r>
              <a:rPr lang="en-US" dirty="0"/>
              <a:t>– Computer Networks</a:t>
            </a:r>
            <a:endParaRPr dirty="0"/>
          </a:p>
          <a:p>
            <a:pPr marL="0" lvl="0" indent="0" algn="r" rtl="0"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 dirty="0"/>
              <a:t>Department of Computer Science and Engineering</a:t>
            </a:r>
            <a:br>
              <a:rPr lang="en-US" dirty="0"/>
            </a:br>
            <a:r>
              <a:rPr lang="en-US" dirty="0"/>
              <a:t>School of Data &amp; Science</a:t>
            </a:r>
            <a:endParaRPr dirty="0"/>
          </a:p>
        </p:txBody>
      </p:sp>
      <p:pic>
        <p:nvPicPr>
          <p:cNvPr id="156" name="Google Shape;1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99269"/>
      </p:ext>
    </p:extLst>
  </p:cSld>
  <p:clrMapOvr>
    <a:masterClrMapping/>
  </p:clrMapOvr>
  <p:transition spd="slow" advTm="28680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4311" y="374497"/>
            <a:ext cx="10018713" cy="838201"/>
          </a:xfrm>
        </p:spPr>
        <p:txBody>
          <a:bodyPr anchor="ctr"/>
          <a:lstStyle/>
          <a:p>
            <a:pPr algn="ctr" eaLnBrk="1" hangingPunct="1"/>
            <a:r>
              <a:rPr lang="en-US" sz="4000" b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Peer-to-Peer Model</a:t>
            </a:r>
            <a:endParaRPr lang="en-US" sz="40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35098" y="4218135"/>
            <a:ext cx="10309352" cy="2324100"/>
          </a:xfrm>
        </p:spPr>
        <p:txBody>
          <a:bodyPr/>
          <a:lstStyle/>
          <a:p>
            <a:pPr eaLnBrk="1" hangingPunct="1"/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Two or more computers are connected via a network and can share resources (such as printers and files) </a:t>
            </a:r>
            <a:r>
              <a:rPr lang="en-US" sz="2400" i="1" dirty="0">
                <a:solidFill>
                  <a:srgbClr val="99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without having a dedicated server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. </a:t>
            </a:r>
          </a:p>
          <a:p>
            <a:pPr eaLnBrk="1" hangingPunct="1"/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End devices (peers) can function as either a </a:t>
            </a:r>
            <a:r>
              <a:rPr lang="en-US" sz="2400" i="1" dirty="0">
                <a:solidFill>
                  <a:srgbClr val="99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server or client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 depending upon the required service. </a:t>
            </a:r>
          </a:p>
        </p:txBody>
      </p:sp>
      <p:pic>
        <p:nvPicPr>
          <p:cNvPr id="17412" name="Picture 4" descr="p2p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75" y="1425093"/>
            <a:ext cx="8480658" cy="279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7749686"/>
      </p:ext>
    </p:extLst>
  </p:cSld>
  <p:clrMapOvr>
    <a:masterClrMapping/>
  </p:clrMapOvr>
  <p:transition spd="slow" advTm="359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 smtClean="0"/>
              <a:t>Web and HTTP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MY" sz="3200" dirty="0" smtClean="0"/>
              <a:t>Part 2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1594544162"/>
      </p:ext>
    </p:extLst>
  </p:cSld>
  <p:clrMapOvr>
    <a:masterClrMapping/>
  </p:clrMapOvr>
  <p:transition spd="slow" advTm="638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/>
              <a:t>Objectives </a:t>
            </a:r>
            <a:r>
              <a:rPr lang="en-US" b="1" dirty="0" smtClean="0"/>
              <a:t>(HTTP-Part 1)</a:t>
            </a:r>
            <a:endParaRPr b="1" dirty="0"/>
          </a:p>
        </p:txBody>
      </p:sp>
      <p:sp>
        <p:nvSpPr>
          <p:cNvPr id="162" name="Google Shape;162;p2"/>
          <p:cNvSpPr txBox="1">
            <a:spLocks noGrp="1"/>
          </p:cNvSpPr>
          <p:nvPr>
            <p:ph type="body" idx="1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 dirty="0" smtClean="0"/>
              <a:t>WWW – The Web</a:t>
            </a:r>
            <a:endParaRPr sz="44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 dirty="0" smtClean="0"/>
              <a:t>HTTP</a:t>
            </a:r>
            <a:endParaRPr sz="44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 dirty="0" smtClean="0"/>
              <a:t>HTTP Connections</a:t>
            </a:r>
            <a:endParaRPr sz="44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 dirty="0" smtClean="0"/>
              <a:t>Persistent HTTP Connections</a:t>
            </a:r>
            <a:endParaRPr lang="en-MY" sz="44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MY" sz="4400" dirty="0" smtClean="0"/>
              <a:t>Non Persistent HTTP Connections</a:t>
            </a:r>
            <a:endParaRPr sz="4000" dirty="0"/>
          </a:p>
        </p:txBody>
      </p:sp>
      <p:pic>
        <p:nvPicPr>
          <p:cNvPr id="163" name="Google Shape;1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2766282"/>
      </p:ext>
    </p:extLst>
  </p:cSld>
  <p:clrMapOvr>
    <a:masterClrMapping/>
  </p:clrMapOvr>
  <p:transition spd="slow" advTm="281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rbel"/>
              <a:buNone/>
            </a:pPr>
            <a:r>
              <a:rPr lang="en-US" sz="4400" b="1" dirty="0"/>
              <a:t>				</a:t>
            </a:r>
            <a:r>
              <a:rPr lang="en-US" sz="4400" b="1" dirty="0" smtClean="0"/>
              <a:t>WWW- The Web </a:t>
            </a:r>
            <a:r>
              <a:rPr lang="en-US" sz="4400" b="1" dirty="0"/>
              <a:t/>
            </a:r>
            <a:br>
              <a:rPr lang="en-US" sz="4400" b="1" dirty="0"/>
            </a:br>
            <a:endParaRPr sz="4400" b="1" dirty="0"/>
          </a:p>
        </p:txBody>
      </p:sp>
      <p:pic>
        <p:nvPicPr>
          <p:cNvPr id="169" name="Google Shape;16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/>
          <p:nvPr/>
        </p:nvSpPr>
        <p:spPr>
          <a:xfrm>
            <a:off x="1185151" y="1380288"/>
            <a:ext cx="7903606" cy="317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800" b="0" i="1" u="none" strike="noStrike" cap="none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Web </a:t>
            </a:r>
            <a:r>
              <a:rPr lang="en-US" sz="2800" b="0" i="1" u="none" strike="noStrike" cap="none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page</a:t>
            </a:r>
            <a:r>
              <a:rPr lang="en-US" sz="2800" b="0" i="0" u="none" strike="noStrike" cap="none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lang="en-US" sz="2800" b="0" i="1" u="none" strike="noStrike" cap="none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sz="1600" dirty="0" smtClean="0"/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can be HTML file, JPEG image, Java applet, audio file,…</a:t>
            </a:r>
            <a:endParaRPr sz="1600" dirty="0"/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lang="en-US" sz="2800" b="0" i="1" u="none" strike="noStrike" cap="none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lang="en-US" sz="2800" b="0" i="0" u="none" strike="noStrike" cap="none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lang="en-US" sz="2800" b="0" i="1" u="none" strike="noStrike" cap="none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sz="1600" dirty="0" smtClean="0"/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endParaRPr lang="en-US" sz="2800" b="0" i="0" u="none" strike="noStrike" cap="none" dirty="0" smtClean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Each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 is addressable by a </a:t>
            </a:r>
            <a:r>
              <a:rPr lang="en-US" sz="2800" b="0" i="1" u="none" strike="noStrike" cap="none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URL Uniform Resource Locater,</a:t>
            </a:r>
            <a:r>
              <a:rPr lang="en-US" sz="2800" b="0" i="1" u="none" strike="noStrike" cap="none" dirty="0" smtClean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e.g.,</a:t>
            </a:r>
            <a:endParaRPr sz="1600" dirty="0"/>
          </a:p>
          <a:p>
            <a:pPr marL="342900" marR="0" lvl="0" indent="-342900" algn="l" rtl="0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174" y="2298681"/>
            <a:ext cx="3925743" cy="2451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98" y="4750446"/>
            <a:ext cx="7435968" cy="513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063" y="5549444"/>
            <a:ext cx="1218908" cy="830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506" y="5373146"/>
            <a:ext cx="2444241" cy="1331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9347" y="5373146"/>
            <a:ext cx="2606704" cy="12745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1910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id="51204" name="Picture 8" descr="services0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550" name="Text Box 22"/>
            <p:cNvSpPr txBox="1">
              <a:spLocks noChangeArrowheads="1"/>
            </p:cNvSpPr>
            <p:nvPr/>
          </p:nvSpPr>
          <p:spPr bwMode="auto"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w="38100" algn="ctr">
              <a:solidFill>
                <a:srgbClr val="00CC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400" b="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Web Browser</a:t>
              </a:r>
              <a:endPara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w="38100" algn="ctr">
              <a:solidFill>
                <a:srgbClr val="00CC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400" b="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Web Server</a:t>
              </a:r>
              <a:endPara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1677866" y="5753100"/>
            <a:ext cx="101375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0000CC"/>
              </a:buClr>
              <a:buFont typeface="Wingdings" charset="0"/>
              <a:buChar char="p"/>
            </a:pPr>
            <a:r>
              <a:rPr lang="en-US" sz="24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Web browsers are the </a:t>
            </a:r>
            <a:r>
              <a:rPr lang="en-US" sz="2400" b="0" dirty="0">
                <a:solidFill>
                  <a:srgbClr val="99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client applications</a:t>
            </a:r>
            <a:r>
              <a:rPr lang="en-US" sz="24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used to interpret the</a:t>
            </a:r>
            <a:r>
              <a:rPr 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sz="2400" b="0" dirty="0">
                <a:solidFill>
                  <a:srgbClr val="9900FF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HTTP application protocol</a:t>
            </a:r>
            <a:r>
              <a:rPr 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sz="24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received from a web server.  </a:t>
            </a:r>
          </a:p>
        </p:txBody>
      </p:sp>
      <p:pic>
        <p:nvPicPr>
          <p:cNvPr id="51213" name="Picture 12" descr="http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8546" name="Text Box 18"/>
          <p:cNvSpPr txBox="1">
            <a:spLocks noChangeArrowheads="1"/>
          </p:cNvSpPr>
          <p:nvPr/>
        </p:nvSpPr>
        <p:spPr bwMode="auto"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HTTP Protocol</a:t>
            </a:r>
            <a:endParaRPr lang="en-US" sz="2000" b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278548" name="Text Box 20"/>
          <p:cNvSpPr txBox="1">
            <a:spLocks noChangeArrowheads="1"/>
          </p:cNvSpPr>
          <p:nvPr/>
        </p:nvSpPr>
        <p:spPr bwMode="auto">
          <a:xfrm>
            <a:off x="3870067" y="2782888"/>
            <a:ext cx="184666" cy="46166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endParaRPr 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278543" name="Line 15"/>
          <p:cNvSpPr>
            <a:spLocks noChangeShapeType="1"/>
          </p:cNvSpPr>
          <p:nvPr/>
        </p:nvSpPr>
        <p:spPr bwMode="auto">
          <a:xfrm flipH="1">
            <a:off x="9245600" y="3124200"/>
            <a:ext cx="304800" cy="457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pic>
        <p:nvPicPr>
          <p:cNvPr id="51211" name="Picture 16" descr="http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9" name="Slide Number Placeholder 1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1FE280D-1569-D044-AB20-DA954BD46128}" type="slidenum">
              <a:rPr lang="en-US" b="0"/>
              <a:pPr/>
              <a:t>14</a:t>
            </a:fld>
            <a:endParaRPr lang="en-US" b="0"/>
          </a:p>
        </p:txBody>
      </p:sp>
      <p:pic>
        <p:nvPicPr>
          <p:cNvPr id="51216" name="Picture 9" descr="dns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sp>
          <p:nvSpPr>
            <p:cNvPr id="278538" name="Line 10"/>
            <p:cNvSpPr>
              <a:spLocks noChangeShapeType="1"/>
            </p:cNvSpPr>
            <p:nvPr/>
          </p:nvSpPr>
          <p:spPr bwMode="auto">
            <a:xfrm flipH="1">
              <a:off x="2743200" y="1905001"/>
              <a:ext cx="44704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18" name="Google Shape;190;p4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 b="1" i="0" u="none" strike="noStrike" cap="none" dirty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89600" y="3048000"/>
            <a:ext cx="3251200" cy="515789"/>
            <a:chOff x="5689600" y="3048000"/>
            <a:chExt cx="3251200" cy="515789"/>
          </a:xfrm>
        </p:grpSpPr>
        <p:sp>
          <p:nvSpPr>
            <p:cNvPr id="278541" name="Line 13"/>
            <p:cNvSpPr>
              <a:spLocks noChangeShapeType="1"/>
            </p:cNvSpPr>
            <p:nvPr/>
          </p:nvSpPr>
          <p:spPr bwMode="auto">
            <a:xfrm flipV="1">
              <a:off x="5689600" y="3048000"/>
              <a:ext cx="3251200" cy="30480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20" name="Google Shape;199;p4"/>
            <p:cNvSpPr txBox="1"/>
            <p:nvPr/>
          </p:nvSpPr>
          <p:spPr>
            <a:xfrm rot="21321162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 b="1" i="0" u="none" strike="noStrike" cap="none" dirty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168;p3"/>
          <p:cNvSpPr txBox="1">
            <a:spLocks/>
          </p:cNvSpPr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4400"/>
              <a:buFont typeface="Corbel"/>
              <a:buNone/>
            </a:pPr>
            <a:r>
              <a:rPr lang="en-US" sz="4400" b="1" dirty="0" smtClean="0"/>
              <a:t>				</a:t>
            </a:r>
            <a:r>
              <a:rPr lang="en-US" sz="4400" dirty="0" smtClean="0"/>
              <a:t>HTTP</a:t>
            </a:r>
            <a:endParaRPr lang="en-US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698431"/>
      </p:ext>
    </p:extLst>
  </p:cSld>
  <p:clrMapOvr>
    <a:masterClrMapping/>
  </p:clrMapOvr>
  <p:transition spd="slow" advTm="956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8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46" grpId="0" animBg="1"/>
      <p:bldP spid="2785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7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w="1905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" name="Google Shape;263;p7"/>
          <p:cNvSpPr txBox="1">
            <a:spLocks noGrp="1"/>
          </p:cNvSpPr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 smtClean="0"/>
              <a:t>HTTP Connections</a:t>
            </a:r>
            <a:endParaRPr b="1" dirty="0"/>
          </a:p>
        </p:txBody>
      </p:sp>
      <p:sp>
        <p:nvSpPr>
          <p:cNvPr id="264" name="Google Shape;264;p7"/>
          <p:cNvSpPr txBox="1">
            <a:spLocks noGrp="1"/>
          </p:cNvSpPr>
          <p:nvPr>
            <p:ph type="body" idx="1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dirty="0"/>
              <a:t>Suppose user enters URL:</a:t>
            </a:r>
            <a:endParaRPr dirty="0"/>
          </a:p>
        </p:txBody>
      </p:sp>
      <p:sp>
        <p:nvSpPr>
          <p:cNvPr id="265" name="Google Shape;265;p7"/>
          <p:cNvSpPr txBox="1">
            <a:spLocks noGrp="1"/>
          </p:cNvSpPr>
          <p:nvPr>
            <p:ph type="body" idx="2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 dirty="0">
                <a:solidFill>
                  <a:srgbClr val="CC0000"/>
                </a:solidFill>
              </a:rPr>
              <a:t>1a</a:t>
            </a:r>
            <a:r>
              <a:rPr lang="en-US" sz="2200" dirty="0">
                <a:solidFill>
                  <a:srgbClr val="FF0000"/>
                </a:solidFill>
              </a:rPr>
              <a:t>.</a:t>
            </a:r>
            <a:r>
              <a:rPr lang="en-US" sz="2200" dirty="0"/>
              <a:t> HTTP client initiates TCP connection to HTTP server (process) at </a:t>
            </a:r>
            <a:r>
              <a:rPr lang="en-US" sz="2200" dirty="0" err="1"/>
              <a:t>www.someSchool.edu</a:t>
            </a:r>
            <a:r>
              <a:rPr lang="en-US" sz="2200" dirty="0"/>
              <a:t> on port 80</a:t>
            </a:r>
            <a:endParaRPr sz="2200" dirty="0"/>
          </a:p>
        </p:txBody>
      </p:sp>
      <p:sp>
        <p:nvSpPr>
          <p:cNvPr id="266" name="Google Shape;266;p7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lang="en-US" sz="2200" dirty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lang="en-US" sz="2200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lang="en-US" sz="2200" i="1" dirty="0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</a:t>
            </a:r>
            <a:r>
              <a:rPr lang="en-US" sz="22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someDepartment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/</a:t>
            </a:r>
            <a:r>
              <a:rPr lang="en-US" sz="22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home.index</a:t>
            </a:r>
            <a:endParaRPr sz="22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6367800" y="2573933"/>
            <a:ext cx="3810000" cy="150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lang="en-US" sz="2200" dirty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lang="en-US" sz="2200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at host </a:t>
            </a:r>
            <a:r>
              <a:rPr lang="en-US" sz="22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www.someSchool.edu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waiting for TCP connection at port 80.  “accepts” connection, notifying client</a:t>
            </a:r>
            <a:endParaRPr sz="22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6285750" y="4530925"/>
            <a:ext cx="3810000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lang="en-US" sz="2200" dirty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lang="en-US" sz="2200" dirty="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lang="en-US" sz="2200" i="1" dirty="0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dirty="0"/>
          </a:p>
        </p:txBody>
      </p:sp>
      <p:cxnSp>
        <p:nvCxnSpPr>
          <p:cNvPr id="269" name="Google Shape;269;p7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7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7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7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" name="Google Shape;273;p7"/>
          <p:cNvSpPr txBox="1"/>
          <p:nvPr/>
        </p:nvSpPr>
        <p:spPr>
          <a:xfrm>
            <a:off x="8602611" y="986977"/>
            <a:ext cx="1898650" cy="9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dirty="0">
                <a:solidFill>
                  <a:srgbClr val="0000FF"/>
                </a:solidFill>
                <a:sym typeface="Arial"/>
              </a:rPr>
              <a:t>(contains text, </a:t>
            </a:r>
            <a:endParaRPr dirty="0">
              <a:solidFill>
                <a:srgbClr val="0000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dirty="0">
                <a:solidFill>
                  <a:srgbClr val="0000FF"/>
                </a:solidFill>
                <a:sym typeface="Arial"/>
              </a:rPr>
              <a:t>references to 10 </a:t>
            </a:r>
            <a:endParaRPr dirty="0">
              <a:solidFill>
                <a:srgbClr val="0000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dirty="0">
                <a:solidFill>
                  <a:srgbClr val="0000FF"/>
                </a:solidFill>
                <a:sym typeface="Arial"/>
              </a:rPr>
              <a:t>jpeg images)</a:t>
            </a:r>
            <a:endParaRPr sz="24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7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lang="en-US" sz="1800" b="1" dirty="0" err="1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</a:t>
            </a:r>
            <a:r>
              <a:rPr lang="en-US" sz="1800" b="1" dirty="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b="1" dirty="0" err="1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someDepartment</a:t>
            </a:r>
            <a:r>
              <a:rPr lang="en-US" sz="1800" b="1" dirty="0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b="1" dirty="0" err="1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home.index</a:t>
            </a:r>
            <a:endParaRPr dirty="0">
              <a:solidFill>
                <a:srgbClr val="FF6600"/>
              </a:solidFill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w="9525" cap="flat" cmpd="sng">
            <a:solidFill>
              <a:srgbClr val="8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lang="en-US" sz="1800" dirty="0">
                <a:solidFill>
                  <a:srgbClr val="800000"/>
                </a:solidFill>
                <a:sym typeface="Arial"/>
              </a:rPr>
              <a:t>time</a:t>
            </a:r>
            <a:endParaRPr dirty="0">
              <a:solidFill>
                <a:srgbClr val="800000"/>
              </a:solidFill>
            </a:endParaRPr>
          </a:p>
        </p:txBody>
      </p:sp>
      <p:grpSp>
        <p:nvGrpSpPr>
          <p:cNvPr id="16" name="Google Shape;348;p9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id="17" name="Google Shape;349;p9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350;p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9" name="Google Shape;315;p9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20" name="Google Shape;316;p9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317;p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18;p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319;p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320;p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Google Shape;321;p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" name="Google Shape;322;p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323;p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" name="Google Shape;324;p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" name="Google Shape;325;p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8" name="Google Shape;326;p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327;p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Google Shape;328;p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29;p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" name="Google Shape;330;p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6" name="Google Shape;331;p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332;p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" name="Google Shape;333;p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32" name="Google Shape;334;p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4" name="Google Shape;335;p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336;p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" name="Google Shape;337;p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38;p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39;p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40;p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41;p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42;p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43;p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44;p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45;p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46;p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47;p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Tm="18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"/>
          <p:cNvSpPr txBox="1">
            <a:spLocks noGrp="1"/>
          </p:cNvSpPr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 smtClean="0"/>
              <a:t>HTTP Connections  </a:t>
            </a:r>
            <a:r>
              <a:rPr lang="en-US" b="1" dirty="0"/>
              <a:t>(cont.)</a:t>
            </a:r>
            <a:endParaRPr b="1" dirty="0"/>
          </a:p>
        </p:txBody>
      </p:sp>
      <p:sp>
        <p:nvSpPr>
          <p:cNvPr id="282" name="Google Shape;282;p8"/>
          <p:cNvSpPr txBox="1">
            <a:spLocks noGrp="1"/>
          </p:cNvSpPr>
          <p:nvPr>
            <p:ph type="body" idx="2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 dirty="0">
                <a:solidFill>
                  <a:srgbClr val="CC0000"/>
                </a:solidFill>
              </a:rPr>
              <a:t>5.</a:t>
            </a:r>
            <a:r>
              <a:rPr lang="en-US" sz="2200" dirty="0"/>
              <a:t> HTTP client receives response message containing html file, displays html.  Parsing html file, finds 10 referenced jpeg  objects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endParaRPr sz="2200" dirty="0"/>
          </a:p>
        </p:txBody>
      </p:sp>
      <p:sp>
        <p:nvSpPr>
          <p:cNvPr id="283" name="Google Shape;283;p8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lang="en-US" sz="2200" dirty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dirty="0"/>
          </a:p>
        </p:txBody>
      </p:sp>
      <p:sp>
        <p:nvSpPr>
          <p:cNvPr id="284" name="Google Shape;284;p8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lang="en-US" sz="2200" dirty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dirty="0"/>
          </a:p>
        </p:txBody>
      </p:sp>
      <p:cxnSp>
        <p:nvCxnSpPr>
          <p:cNvPr id="285" name="Google Shape;285;p8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w="19050" cap="flat" cmpd="sng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8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8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lang="en-US" sz="1800" dirty="0">
                <a:solidFill>
                  <a:srgbClr val="800000"/>
                </a:solidFill>
                <a:sym typeface="Arial"/>
              </a:rPr>
              <a:t>time</a:t>
            </a:r>
            <a:endParaRPr dirty="0">
              <a:solidFill>
                <a:srgbClr val="800000"/>
              </a:solidFill>
            </a:endParaRPr>
          </a:p>
        </p:txBody>
      </p:sp>
      <p:grpSp>
        <p:nvGrpSpPr>
          <p:cNvPr id="9" name="Google Shape;348;p9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id="10" name="Google Shape;349;p9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50;p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2" name="Google Shape;315;p9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13" name="Google Shape;316;p9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" name="Google Shape;317;p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18;p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" name="Google Shape;319;p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" name="Google Shape;320;p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321;p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3" name="Google Shape;322;p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323;p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" name="Google Shape;324;p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" name="Google Shape;325;p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1" name="Google Shape;326;p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327;p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328;p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29;p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330;p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39" name="Google Shape;331;p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332;p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333;p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25" name="Google Shape;334;p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37" name="Google Shape;335;p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36;p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" name="Google Shape;337;p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38;p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339;p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340;p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41;p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42;p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43;p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44;p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5;p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46;p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47;p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253;p6"/>
          <p:cNvSpPr txBox="1">
            <a:spLocks noGrp="1"/>
          </p:cNvSpPr>
          <p:nvPr>
            <p:ph type="body" idx="1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lang="en-US" sz="3200" b="1" dirty="0">
                <a:solidFill>
                  <a:srgbClr val="FF6600"/>
                </a:solidFill>
              </a:rPr>
              <a:t>Non-persistent HTTP</a:t>
            </a:r>
            <a:endParaRPr sz="3200" b="1" dirty="0">
              <a:solidFill>
                <a:srgbClr val="FF66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2225334"/>
      </p:ext>
    </p:extLst>
  </p:cSld>
  <p:clrMapOvr>
    <a:masterClrMapping/>
  </p:clrMapOvr>
  <p:transition spd="slow" advTm="448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title"/>
          </p:nvPr>
        </p:nvSpPr>
        <p:spPr>
          <a:xfrm>
            <a:off x="1545544" y="26987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/>
              <a:t>HTTP connections</a:t>
            </a:r>
            <a:endParaRPr b="1" dirty="0"/>
          </a:p>
        </p:txBody>
      </p:sp>
      <p:sp>
        <p:nvSpPr>
          <p:cNvPr id="253" name="Google Shape;253;p6"/>
          <p:cNvSpPr txBox="1">
            <a:spLocks noGrp="1"/>
          </p:cNvSpPr>
          <p:nvPr>
            <p:ph type="body" idx="1"/>
          </p:nvPr>
        </p:nvSpPr>
        <p:spPr>
          <a:xfrm>
            <a:off x="1109782" y="1248602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lang="en-US" sz="3200" b="1" dirty="0">
                <a:solidFill>
                  <a:srgbClr val="FF6600"/>
                </a:solidFill>
              </a:rPr>
              <a:t>Non-persistent HTTP</a:t>
            </a:r>
            <a:endParaRPr sz="3200" b="1" dirty="0">
              <a:solidFill>
                <a:srgbClr val="FF6600"/>
              </a:solidFill>
            </a:endParaRPr>
          </a:p>
        </p:txBody>
      </p:sp>
      <p:sp>
        <p:nvSpPr>
          <p:cNvPr id="254" name="Google Shape;254;p6"/>
          <p:cNvSpPr txBox="1">
            <a:spLocks noGrp="1"/>
          </p:cNvSpPr>
          <p:nvPr>
            <p:ph type="body" idx="2"/>
          </p:nvPr>
        </p:nvSpPr>
        <p:spPr>
          <a:xfrm>
            <a:off x="1257676" y="191736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 dirty="0"/>
              <a:t>At most one object sent over TCP connection</a:t>
            </a:r>
            <a:endParaRPr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 dirty="0"/>
              <a:t>Connection is then closed</a:t>
            </a:r>
            <a:endParaRPr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 dirty="0"/>
              <a:t>Downloading multiple objects required multiple connections</a:t>
            </a:r>
            <a:endParaRPr dirty="0"/>
          </a:p>
          <a:p>
            <a:pPr marL="285750" lvl="0" indent="-6477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endParaRPr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993" y="1407089"/>
            <a:ext cx="4176345" cy="5274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9782" y="4681993"/>
            <a:ext cx="4509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open ---</a:t>
            </a:r>
            <a:r>
              <a:rPr lang="mr-IN" sz="2000" b="1" dirty="0" smtClean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TCP Connection Request</a:t>
            </a:r>
          </a:p>
          <a:p>
            <a:r>
              <a:rPr lang="en-US" sz="2000" b="1" dirty="0" smtClean="0">
                <a:solidFill>
                  <a:srgbClr val="FC0107"/>
                </a:solidFill>
              </a:rPr>
              <a:t>close ---</a:t>
            </a:r>
            <a:r>
              <a:rPr lang="mr-IN" sz="2000" b="1" dirty="0" smtClean="0">
                <a:solidFill>
                  <a:srgbClr val="FC0107"/>
                </a:solidFill>
              </a:rPr>
              <a:t>–</a:t>
            </a:r>
            <a:r>
              <a:rPr lang="en-US" sz="2000" b="1" dirty="0" smtClean="0">
                <a:solidFill>
                  <a:srgbClr val="FC0107"/>
                </a:solidFill>
              </a:rPr>
              <a:t> TCP Termination Reques</a:t>
            </a:r>
            <a:r>
              <a:rPr lang="en-US" b="1" dirty="0" smtClean="0">
                <a:solidFill>
                  <a:srgbClr val="FC0107"/>
                </a:solidFill>
              </a:rPr>
              <a:t>t </a:t>
            </a:r>
            <a:endParaRPr lang="en-US" b="1" dirty="0">
              <a:solidFill>
                <a:srgbClr val="FC010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543" y="2621799"/>
            <a:ext cx="635811" cy="242130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718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build="p"/>
      <p:bldP spid="254" grpId="0" build="p"/>
      <p:bldP spid="6" grpId="0"/>
    </p:bld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>
            <a:spLocks noGrp="1"/>
          </p:cNvSpPr>
          <p:nvPr>
            <p:ph type="title"/>
          </p:nvPr>
        </p:nvSpPr>
        <p:spPr>
          <a:xfrm>
            <a:off x="1545544" y="311302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/>
              <a:t>HTTP connections</a:t>
            </a:r>
            <a:endParaRPr b="1" dirty="0"/>
          </a:p>
        </p:txBody>
      </p:sp>
      <p:sp>
        <p:nvSpPr>
          <p:cNvPr id="255" name="Google Shape;255;p6"/>
          <p:cNvSpPr txBox="1">
            <a:spLocks noGrp="1"/>
          </p:cNvSpPr>
          <p:nvPr>
            <p:ph type="body" idx="3"/>
          </p:nvPr>
        </p:nvSpPr>
        <p:spPr>
          <a:xfrm>
            <a:off x="1251912" y="1815876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lang="en-US" b="1" dirty="0"/>
              <a:t> </a:t>
            </a:r>
            <a:r>
              <a:rPr lang="en-US" sz="3200" b="1" dirty="0">
                <a:solidFill>
                  <a:srgbClr val="FC0107"/>
                </a:solidFill>
              </a:rPr>
              <a:t>Persistent HTTP</a:t>
            </a:r>
            <a:endParaRPr sz="3200" b="1" dirty="0">
              <a:solidFill>
                <a:srgbClr val="FC0107"/>
              </a:solidFill>
            </a:endParaRPr>
          </a:p>
        </p:txBody>
      </p:sp>
      <p:sp>
        <p:nvSpPr>
          <p:cNvPr id="256" name="Google Shape;256;p6"/>
          <p:cNvSpPr txBox="1">
            <a:spLocks noGrp="1"/>
          </p:cNvSpPr>
          <p:nvPr>
            <p:ph type="body" idx="4"/>
          </p:nvPr>
        </p:nvSpPr>
        <p:spPr>
          <a:xfrm>
            <a:off x="1545544" y="270957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 dirty="0"/>
              <a:t>Multiple objects can be sent over single TCP connection between client, server</a:t>
            </a:r>
            <a:endParaRPr dirty="0"/>
          </a:p>
          <a:p>
            <a:pPr marL="285750" lvl="0" indent="-6477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endParaRPr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92" y="1382183"/>
            <a:ext cx="4558407" cy="52267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5544" y="4681992"/>
            <a:ext cx="4509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open ---</a:t>
            </a:r>
            <a:r>
              <a:rPr lang="mr-IN" sz="2000" b="1" dirty="0" smtClean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TCP Connection Request</a:t>
            </a:r>
          </a:p>
          <a:p>
            <a:r>
              <a:rPr lang="en-US" sz="2000" b="1" dirty="0" smtClean="0">
                <a:solidFill>
                  <a:srgbClr val="FC0107"/>
                </a:solidFill>
              </a:rPr>
              <a:t>close ---</a:t>
            </a:r>
            <a:r>
              <a:rPr lang="mr-IN" sz="2000" b="1" dirty="0" smtClean="0">
                <a:solidFill>
                  <a:srgbClr val="FC0107"/>
                </a:solidFill>
              </a:rPr>
              <a:t>–</a:t>
            </a:r>
            <a:r>
              <a:rPr lang="en-US" sz="2000" b="1" dirty="0" smtClean="0">
                <a:solidFill>
                  <a:srgbClr val="FC0107"/>
                </a:solidFill>
              </a:rPr>
              <a:t> TCP Termination Reques</a:t>
            </a:r>
            <a:r>
              <a:rPr lang="en-US" b="1" dirty="0" smtClean="0">
                <a:solidFill>
                  <a:srgbClr val="FC0107"/>
                </a:solidFill>
              </a:rPr>
              <a:t>t </a:t>
            </a:r>
            <a:endParaRPr lang="en-US" b="1" dirty="0">
              <a:solidFill>
                <a:srgbClr val="FC0107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284718"/>
      </p:ext>
    </p:extLst>
  </p:cSld>
  <p:clrMapOvr>
    <a:masterClrMapping/>
  </p:clrMapOvr>
  <p:transition spd="slow" advTm="5168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build="p"/>
      <p:bldP spid="256" grpId="0" build="p"/>
      <p:bldP spid="11" grpId="0"/>
    </p:bld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63" y="1144180"/>
            <a:ext cx="8558187" cy="5327471"/>
          </a:xfrm>
          <a:prstGeom prst="rect">
            <a:avLst/>
          </a:prstGeom>
        </p:spPr>
      </p:pic>
      <p:sp>
        <p:nvSpPr>
          <p:cNvPr id="4" name="Google Shape;252;p6"/>
          <p:cNvSpPr txBox="1">
            <a:spLocks noGrp="1"/>
          </p:cNvSpPr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/>
              <a:t>HTTP connections</a:t>
            </a:r>
            <a:endParaRPr b="1" dirty="0"/>
          </a:p>
        </p:txBody>
      </p:sp>
      <p:sp>
        <p:nvSpPr>
          <p:cNvPr id="5" name="Oval 4"/>
          <p:cNvSpPr/>
          <p:nvPr/>
        </p:nvSpPr>
        <p:spPr>
          <a:xfrm>
            <a:off x="2826229" y="2316092"/>
            <a:ext cx="2975632" cy="252777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338872">
            <a:off x="7024991" y="2316093"/>
            <a:ext cx="2975632" cy="110823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567684">
            <a:off x="7177390" y="3467380"/>
            <a:ext cx="2975632" cy="110823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71913"/>
      </p:ext>
    </p:extLst>
  </p:cSld>
  <p:clrMapOvr>
    <a:masterClrMapping/>
  </p:clrMapOvr>
  <p:transition spd="slow" advTm="527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1" animBg="1"/>
      <p:bldP spid="6" grpId="2" animBg="1"/>
      <p:bldP spid="7" grpId="0" animBg="1"/>
      <p:bldP spid="7" grpId="1" animBg="1"/>
    </p:bld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 smtClean="0"/>
              <a:t>Application Layer - Intro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MY" sz="3200" dirty="0" smtClean="0"/>
              <a:t>Part 1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3117769494"/>
      </p:ext>
    </p:extLst>
  </p:cSld>
  <p:clrMapOvr>
    <a:masterClrMapping/>
  </p:clrMapOvr>
  <p:transition spd="slow" advTm="638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"/>
          <p:cNvSpPr txBox="1">
            <a:spLocks noGrp="1"/>
          </p:cNvSpPr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 b="1" dirty="0"/>
              <a:t>Non-persistent HTTP: response time</a:t>
            </a:r>
            <a:endParaRPr dirty="0"/>
          </a:p>
        </p:txBody>
      </p:sp>
      <p:sp>
        <p:nvSpPr>
          <p:cNvPr id="294" name="Google Shape;294;p9"/>
          <p:cNvSpPr txBox="1">
            <a:spLocks noGrp="1"/>
          </p:cNvSpPr>
          <p:nvPr>
            <p:ph type="body" idx="1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 b="1" dirty="0">
                <a:solidFill>
                  <a:srgbClr val="0070C0"/>
                </a:solidFill>
              </a:rPr>
              <a:t>RTT </a:t>
            </a:r>
            <a:r>
              <a:rPr lang="en-US" sz="2200" b="1" dirty="0" smtClean="0">
                <a:solidFill>
                  <a:srgbClr val="0070C0"/>
                </a:solidFill>
              </a:rPr>
              <a:t>(Round Trip Time)</a:t>
            </a:r>
            <a:r>
              <a:rPr lang="en-US" sz="2200" b="1" dirty="0">
                <a:solidFill>
                  <a:srgbClr val="0070C0"/>
                </a:solidFill>
              </a:rPr>
              <a:t>: </a:t>
            </a:r>
            <a:r>
              <a:rPr lang="en-US" sz="2200" b="1" dirty="0" smtClean="0">
                <a:solidFill>
                  <a:srgbClr val="0070C0"/>
                </a:solidFill>
              </a:rPr>
              <a:t> </a:t>
            </a:r>
            <a:r>
              <a:rPr lang="en-US" sz="2200" dirty="0" smtClean="0"/>
              <a:t>time </a:t>
            </a:r>
            <a:r>
              <a:rPr lang="en-US" sz="2200" dirty="0"/>
              <a:t>for a small packet to travel </a:t>
            </a:r>
            <a:r>
              <a:rPr lang="en-US" sz="2200" dirty="0" smtClean="0"/>
              <a:t>from client </a:t>
            </a:r>
            <a:r>
              <a:rPr lang="en-US" sz="2200" dirty="0"/>
              <a:t>to server and back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b="1" dirty="0">
                <a:solidFill>
                  <a:srgbClr val="FF6600"/>
                </a:solidFill>
              </a:rPr>
              <a:t>HTTP response time:</a:t>
            </a:r>
            <a:endParaRPr sz="2800" b="1" dirty="0">
              <a:solidFill>
                <a:srgbClr val="FF6600"/>
              </a:solidFill>
            </a:endParaRPr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 dirty="0"/>
              <a:t>One RTT to initiate TCP connection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 dirty="0"/>
              <a:t>One RTT for HTTP request and first few bytes of HTTP response to return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 dirty="0"/>
              <a:t>File transmission time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 dirty="0"/>
              <a:t>Non-persistent HTTP response time =   	</a:t>
            </a:r>
            <a:endParaRPr dirty="0"/>
          </a:p>
          <a:p>
            <a:pPr marL="742950" lvl="1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 dirty="0"/>
              <a:t>   </a:t>
            </a:r>
            <a:r>
              <a:rPr lang="en-US" sz="2800" dirty="0" smtClean="0">
                <a:solidFill>
                  <a:srgbClr val="FF6600"/>
                </a:solidFill>
              </a:rPr>
              <a:t>2*</a:t>
            </a:r>
            <a:r>
              <a:rPr lang="en-US" sz="2200" b="1" dirty="0" smtClean="0">
                <a:solidFill>
                  <a:srgbClr val="008000"/>
                </a:solidFill>
              </a:rPr>
              <a:t>RTT</a:t>
            </a:r>
            <a:r>
              <a:rPr lang="en-US" sz="2200" dirty="0"/>
              <a:t>+ </a:t>
            </a:r>
            <a:r>
              <a:rPr lang="en-US" sz="2200" b="1" dirty="0">
                <a:solidFill>
                  <a:srgbClr val="7E28CD"/>
                </a:solidFill>
              </a:rPr>
              <a:t>file transmission  time</a:t>
            </a:r>
            <a:endParaRPr b="1" dirty="0">
              <a:solidFill>
                <a:srgbClr val="7E28CD"/>
              </a:solidFill>
            </a:endParaRPr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endParaRPr sz="2200" dirty="0"/>
          </a:p>
        </p:txBody>
      </p:sp>
      <p:cxnSp>
        <p:nvCxnSpPr>
          <p:cNvPr id="295" name="Google Shape;295;p9"/>
          <p:cNvCxnSpPr>
            <a:stCxn id="349" idx="2"/>
            <a:endCxn id="313" idx="0"/>
          </p:cNvCxnSpPr>
          <p:nvPr/>
        </p:nvCxnSpPr>
        <p:spPr>
          <a:xfrm>
            <a:off x="7940066" y="1840032"/>
            <a:ext cx="66114" cy="410729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9"/>
          <p:cNvCxnSpPr>
            <a:endCxn id="314" idx="0"/>
          </p:cNvCxnSpPr>
          <p:nvPr/>
        </p:nvCxnSpPr>
        <p:spPr>
          <a:xfrm flipH="1">
            <a:off x="10370417" y="1840032"/>
            <a:ext cx="7861" cy="393902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9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9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9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9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w="2540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9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sym typeface="Arial"/>
              </a:rPr>
              <a:t>Time to 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sym typeface="Arial"/>
              </a:rPr>
              <a:t>transmit 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sym typeface="Arial"/>
              </a:rPr>
              <a:t>file</a:t>
            </a:r>
            <a:endParaRPr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3" name="Google Shape;303;p9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9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dirty="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dirty="0"/>
          </a:p>
        </p:txBody>
      </p:sp>
      <p:sp>
        <p:nvSpPr>
          <p:cNvPr id="305" name="Google Shape;305;p9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 dirty="0">
                <a:solidFill>
                  <a:srgbClr val="008000"/>
                </a:solidFill>
                <a:sym typeface="Arial"/>
              </a:rPr>
              <a:t>RTT</a:t>
            </a:r>
            <a:endParaRPr b="1" dirty="0">
              <a:solidFill>
                <a:srgbClr val="008000"/>
              </a:solidFill>
            </a:endParaRPr>
          </a:p>
        </p:txBody>
      </p:sp>
      <p:cxnSp>
        <p:nvCxnSpPr>
          <p:cNvPr id="307" name="Google Shape;307;p9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9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600" dirty="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dirty="0"/>
          </a:p>
        </p:txBody>
      </p:sp>
      <p:sp>
        <p:nvSpPr>
          <p:cNvPr id="310" name="Google Shape;310;p9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 dirty="0">
                <a:solidFill>
                  <a:srgbClr val="008000"/>
                </a:solidFill>
                <a:sym typeface="Arial"/>
              </a:rPr>
              <a:t>RTT</a:t>
            </a:r>
            <a:endParaRPr b="1" dirty="0">
              <a:solidFill>
                <a:srgbClr val="008000"/>
              </a:solidFill>
            </a:endParaRPr>
          </a:p>
        </p:txBody>
      </p:sp>
      <p:cxnSp>
        <p:nvCxnSpPr>
          <p:cNvPr id="311" name="Google Shape;311;p9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9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600" dirty="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dirty="0"/>
          </a:p>
        </p:txBody>
      </p:sp>
      <p:sp>
        <p:nvSpPr>
          <p:cNvPr id="313" name="Google Shape;313;p9"/>
          <p:cNvSpPr txBox="1"/>
          <p:nvPr/>
        </p:nvSpPr>
        <p:spPr>
          <a:xfrm>
            <a:off x="7722017" y="5947329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dirty="0"/>
          </a:p>
        </p:txBody>
      </p:sp>
      <p:sp>
        <p:nvSpPr>
          <p:cNvPr id="314" name="Google Shape;314;p9"/>
          <p:cNvSpPr txBox="1"/>
          <p:nvPr/>
        </p:nvSpPr>
        <p:spPr>
          <a:xfrm>
            <a:off x="10086254" y="5779054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dirty="0"/>
          </a:p>
        </p:txBody>
      </p:sp>
      <p:grpSp>
        <p:nvGrpSpPr>
          <p:cNvPr id="315" name="Google Shape;315;p9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316" name="Google Shape;316;p9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1" name="Google Shape;321;p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322" name="Google Shape;322;p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4" name="Google Shape;324;p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" name="Google Shape;325;p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326" name="Google Shape;326;p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8" name="Google Shape;328;p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0" name="Google Shape;330;p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331" name="Google Shape;331;p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" name="Google Shape;333;p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334" name="Google Shape;334;p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335" name="Google Shape;335;p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7" name="Google Shape;337;p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9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id="349" name="Google Shape;349;p9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2" name="Google Shape;305;p9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2185036" y="5246291"/>
            <a:ext cx="1282385" cy="1065525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296112" y="5393166"/>
            <a:ext cx="3128266" cy="1065525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 advTm="1460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/>
      <p:bldP spid="302" grpId="0"/>
      <p:bldP spid="304" grpId="0"/>
      <p:bldP spid="305" grpId="0" animBg="1"/>
      <p:bldP spid="306" grpId="0"/>
      <p:bldP spid="308" grpId="0"/>
      <p:bldP spid="310" grpId="0"/>
      <p:bldP spid="312" grpId="0"/>
      <p:bldP spid="313" grpId="0"/>
      <p:bldP spid="314" grpId="0"/>
      <p:bldP spid="72" grpId="0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"/>
          <p:cNvSpPr txBox="1">
            <a:spLocks noGrp="1"/>
          </p:cNvSpPr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Persistent HTTP</a:t>
            </a:r>
            <a:endParaRPr b="1"/>
          </a:p>
        </p:txBody>
      </p:sp>
      <p:sp>
        <p:nvSpPr>
          <p:cNvPr id="357" name="Google Shape;357;p10"/>
          <p:cNvSpPr txBox="1">
            <a:spLocks noGrp="1"/>
          </p:cNvSpPr>
          <p:nvPr>
            <p:ph type="body" idx="1"/>
          </p:nvPr>
        </p:nvSpPr>
        <p:spPr>
          <a:xfrm>
            <a:off x="1149706" y="1138047"/>
            <a:ext cx="2921558" cy="499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n-US" sz="2400" b="1" i="1" dirty="0">
                <a:solidFill>
                  <a:srgbClr val="CC0000"/>
                </a:solidFill>
              </a:rPr>
              <a:t>Non-persistent HTTP issues: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 dirty="0"/>
              <a:t>Requires 2 RTTs per object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 dirty="0"/>
              <a:t>OS overhead for </a:t>
            </a:r>
            <a:r>
              <a:rPr lang="en-US" sz="2200" i="1" dirty="0"/>
              <a:t>each</a:t>
            </a:r>
            <a:r>
              <a:rPr lang="en-US" sz="2200" dirty="0"/>
              <a:t> TCP connection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 dirty="0"/>
              <a:t>Browsers often open parallel TCP connections to fetch referenced objects</a:t>
            </a:r>
            <a:endParaRPr dirty="0"/>
          </a:p>
          <a:p>
            <a:pPr marL="285750" lvl="0" indent="-83185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endParaRPr sz="2200" dirty="0"/>
          </a:p>
          <a:p>
            <a:pPr marL="285750" lvl="0" indent="-83185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endParaRPr sz="2200" dirty="0"/>
          </a:p>
          <a:p>
            <a:pPr marL="285750" lvl="0" indent="-83185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endParaRPr sz="2200" dirty="0"/>
          </a:p>
        </p:txBody>
      </p:sp>
      <p:sp>
        <p:nvSpPr>
          <p:cNvPr id="358" name="Google Shape;358;p10"/>
          <p:cNvSpPr txBox="1">
            <a:spLocks noGrp="1"/>
          </p:cNvSpPr>
          <p:nvPr>
            <p:ph type="body" idx="2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b="1" i="1" dirty="0">
                <a:solidFill>
                  <a:srgbClr val="CC0000"/>
                </a:solidFill>
              </a:rPr>
              <a:t>Persistent  HTTP: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 dirty="0"/>
              <a:t>Server leaves connection open after sending response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 dirty="0"/>
              <a:t>Subsequent HTTP messages  between same client/server sent over open connection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 dirty="0"/>
              <a:t>Client sends requests as soon as it encounters a referenced object</a:t>
            </a:r>
            <a:endParaRPr dirty="0"/>
          </a:p>
          <a:p>
            <a:pPr marL="285750" lvl="0" indent="-285750" algn="l" rtl="0"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 dirty="0"/>
              <a:t>As little as one RTT for all the referenced objects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4233117" y="1138047"/>
            <a:ext cx="3689091" cy="5719953"/>
            <a:chOff x="4233117" y="1138047"/>
            <a:chExt cx="3689091" cy="571995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</p:spPr>
        </p:pic>
        <p:sp>
          <p:nvSpPr>
            <p:cNvPr id="7" name="Google Shape;199;p4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 b="1" i="0" u="none" strike="noStrike" cap="none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en-US" sz="1600" b="1" i="0" u="none" strike="noStrike" cap="none" baseline="30000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lang="en-US" sz="1600" b="1" i="0" u="none" strike="noStrike" cap="none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99;p4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 b="1" i="0" u="none" strike="noStrike" cap="none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en-US" sz="1600" b="1" i="0" u="none" strike="noStrike" cap="none" baseline="30000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lang="en-US" sz="1600" b="1" i="0" u="none" strike="noStrike" cap="none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Tm="1383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build="p"/>
    </p:bld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52797"/>
            <a:ext cx="10018713" cy="1059873"/>
          </a:xfrm>
        </p:spPr>
        <p:txBody>
          <a:bodyPr>
            <a:normAutofit/>
          </a:bodyPr>
          <a:lstStyle/>
          <a:p>
            <a:r>
              <a:rPr lang="en-MY" sz="4400" b="1" dirty="0" smtClean="0"/>
              <a:t>Objectives – Part 3</a:t>
            </a:r>
            <a:endParaRPr lang="en-MY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08" y="1862052"/>
            <a:ext cx="10018713" cy="4189613"/>
          </a:xfrm>
        </p:spPr>
        <p:txBody>
          <a:bodyPr>
            <a:normAutofit fontScale="92500" lnSpcReduction="20000"/>
          </a:bodyPr>
          <a:lstStyle/>
          <a:p>
            <a:r>
              <a:rPr lang="en-MY" sz="4400" dirty="0" smtClean="0"/>
              <a:t>HTTP Message Formats</a:t>
            </a:r>
          </a:p>
          <a:p>
            <a:endParaRPr lang="en-MY" sz="4400" dirty="0" smtClean="0"/>
          </a:p>
          <a:p>
            <a:r>
              <a:rPr lang="en-MY" sz="4400" dirty="0" smtClean="0"/>
              <a:t>HTTP Request Message</a:t>
            </a:r>
          </a:p>
          <a:p>
            <a:endParaRPr lang="en-MY" sz="4400" dirty="0" smtClean="0"/>
          </a:p>
          <a:p>
            <a:r>
              <a:rPr lang="en-MY" sz="4400" dirty="0" smtClean="0"/>
              <a:t>HTTP Methods</a:t>
            </a:r>
          </a:p>
          <a:p>
            <a:endParaRPr lang="en-MY" sz="4400" dirty="0" smtClean="0"/>
          </a:p>
          <a:p>
            <a:r>
              <a:rPr lang="en-MY" sz="4400" dirty="0" smtClean="0"/>
              <a:t>HTTP </a:t>
            </a:r>
            <a:r>
              <a:rPr lang="en-MY" sz="4400" dirty="0"/>
              <a:t>Response Message</a:t>
            </a:r>
          </a:p>
          <a:p>
            <a:endParaRPr lang="en-MY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2222141"/>
      </p:ext>
    </p:extLst>
  </p:cSld>
  <p:clrMapOvr>
    <a:masterClrMapping/>
  </p:clrMapOvr>
  <p:transition spd="slow" advTm="254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"/>
          <p:cNvSpPr txBox="1">
            <a:spLocks noGrp="1"/>
          </p:cNvSpPr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 smtClean="0"/>
              <a:t>HTTP message</a:t>
            </a:r>
            <a:r>
              <a:rPr lang="en-MY" b="1" dirty="0" smtClean="0"/>
              <a:t>s</a:t>
            </a:r>
            <a:endParaRPr b="1" dirty="0"/>
          </a:p>
        </p:txBody>
      </p:sp>
      <p:sp>
        <p:nvSpPr>
          <p:cNvPr id="365" name="Google Shape;365;p11"/>
          <p:cNvSpPr txBox="1">
            <a:spLocks noGrp="1"/>
          </p:cNvSpPr>
          <p:nvPr>
            <p:ph type="body" idx="1"/>
          </p:nvPr>
        </p:nvSpPr>
        <p:spPr>
          <a:xfrm>
            <a:off x="1247641" y="185075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33363" lvl="0" indent="-12383" algn="l" rtl="0">
              <a:spcBef>
                <a:spcPts val="0"/>
              </a:spcBef>
              <a:spcAft>
                <a:spcPts val="0"/>
              </a:spcAft>
              <a:buSzPts val="3480"/>
              <a:buNone/>
            </a:pPr>
            <a:endParaRPr dirty="0"/>
          </a:p>
          <a:p>
            <a:pPr marL="233363" lvl="0" indent="-233363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Two types of HTTP messages: </a:t>
            </a:r>
            <a:endParaRPr lang="en-US" sz="3200" dirty="0" smtClean="0"/>
          </a:p>
          <a:p>
            <a:pPr marL="233363" lvl="0" indent="-233363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i="1" dirty="0" smtClean="0">
                <a:solidFill>
                  <a:srgbClr val="CC0000"/>
                </a:solidFill>
              </a:rPr>
              <a:t>Request</a:t>
            </a:r>
            <a:r>
              <a:rPr lang="en-US" sz="3200" dirty="0" smtClean="0">
                <a:solidFill>
                  <a:srgbClr val="CC0000"/>
                </a:solidFill>
              </a:rPr>
              <a:t> and  </a:t>
            </a:r>
            <a:r>
              <a:rPr lang="en-US" sz="3200" i="1" dirty="0" smtClean="0">
                <a:solidFill>
                  <a:srgbClr val="CC0000"/>
                </a:solidFill>
              </a:rPr>
              <a:t>Response</a:t>
            </a:r>
            <a:endParaRPr sz="3200" i="1" dirty="0">
              <a:solidFill>
                <a:srgbClr val="CC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970" y="2533555"/>
            <a:ext cx="7706168" cy="3904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943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9"/>
    </mc:Choice>
    <mc:Fallback xmlns="">
      <p:transition spd="slow" advTm="25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"/>
          <p:cNvSpPr txBox="1">
            <a:spLocks noGrp="1"/>
          </p:cNvSpPr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HTTP request message</a:t>
            </a:r>
            <a:endParaRPr b="1"/>
          </a:p>
        </p:txBody>
      </p:sp>
      <p:sp>
        <p:nvSpPr>
          <p:cNvPr id="365" name="Google Shape;365;p11"/>
          <p:cNvSpPr txBox="1">
            <a:spLocks noGrp="1"/>
          </p:cNvSpPr>
          <p:nvPr>
            <p:ph type="body" idx="1"/>
          </p:nvPr>
        </p:nvSpPr>
        <p:spPr>
          <a:xfrm>
            <a:off x="2057400" y="347018"/>
            <a:ext cx="7772400" cy="254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33363" lvl="0" indent="-12383" algn="l" rtl="0">
              <a:spcBef>
                <a:spcPts val="0"/>
              </a:spcBef>
              <a:spcAft>
                <a:spcPts val="0"/>
              </a:spcAft>
              <a:buSzPts val="3480"/>
              <a:buNone/>
            </a:pPr>
            <a:endParaRPr dirty="0"/>
          </a:p>
          <a:p>
            <a:pPr marL="233363" lvl="0" indent="-233363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b="1" dirty="0" smtClean="0">
                <a:solidFill>
                  <a:srgbClr val="FF6600"/>
                </a:solidFill>
              </a:rPr>
              <a:t>HTTP </a:t>
            </a:r>
            <a:r>
              <a:rPr lang="en-US" sz="3200" b="1" dirty="0">
                <a:solidFill>
                  <a:srgbClr val="FF6600"/>
                </a:solidFill>
              </a:rPr>
              <a:t>request message:</a:t>
            </a:r>
            <a:endParaRPr sz="3200" b="1" dirty="0">
              <a:solidFill>
                <a:srgbClr val="FF6600"/>
              </a:solidFill>
            </a:endParaRPr>
          </a:p>
          <a:p>
            <a:pPr marL="685800" lvl="1" indent="-228600" algn="l" rtl="0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2400" dirty="0"/>
              <a:t>ASCII (human-readable format)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366" name="Google Shape;366;p11"/>
          <p:cNvSpPr txBox="1"/>
          <p:nvPr/>
        </p:nvSpPr>
        <p:spPr>
          <a:xfrm>
            <a:off x="1396741" y="2870201"/>
            <a:ext cx="2876809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lang="en-US" sz="2000" dirty="0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2400" dirty="0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67" name="Google Shape;367;p11"/>
          <p:cNvCxnSpPr/>
          <p:nvPr/>
        </p:nvCxnSpPr>
        <p:spPr>
          <a:xfrm>
            <a:off x="3449638" y="3201988"/>
            <a:ext cx="868362" cy="146050"/>
          </a:xfrm>
          <a:prstGeom prst="straightConnector1">
            <a:avLst/>
          </a:pr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8" name="Google Shape;368;p11"/>
          <p:cNvSpPr/>
          <p:nvPr/>
        </p:nvSpPr>
        <p:spPr>
          <a:xfrm>
            <a:off x="4051539" y="3538539"/>
            <a:ext cx="222011" cy="1952841"/>
          </a:xfrm>
          <a:custGeom>
            <a:avLst/>
            <a:gdLst/>
            <a:ahLst/>
            <a:cxnLst/>
            <a:rect l="l" t="t" r="r" b="b"/>
            <a:pathLst>
              <a:path w="150" h="924" extrusionOk="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9" name="Google Shape;369;p11"/>
          <p:cNvSpPr txBox="1"/>
          <p:nvPr/>
        </p:nvSpPr>
        <p:spPr>
          <a:xfrm>
            <a:off x="2962275" y="4002187"/>
            <a:ext cx="97472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sz="2400" dirty="0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11"/>
          <p:cNvCxnSpPr/>
          <p:nvPr/>
        </p:nvCxnSpPr>
        <p:spPr>
          <a:xfrm>
            <a:off x="3833814" y="5622925"/>
            <a:ext cx="511175" cy="0"/>
          </a:xfrm>
          <a:prstGeom prst="straightConnector1">
            <a:avLst/>
          </a:pr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11"/>
          <p:cNvSpPr txBox="1"/>
          <p:nvPr/>
        </p:nvSpPr>
        <p:spPr>
          <a:xfrm>
            <a:off x="1797051" y="4719638"/>
            <a:ext cx="2365375" cy="129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sz="2400" dirty="0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1"/>
          <p:cNvSpPr txBox="1"/>
          <p:nvPr/>
        </p:nvSpPr>
        <p:spPr>
          <a:xfrm>
            <a:off x="4162425" y="3190082"/>
            <a:ext cx="7939649" cy="30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</a:t>
            </a:r>
            <a:r>
              <a:rPr lang="en-US" sz="24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somedir</a:t>
            </a:r>
            <a:r>
              <a:rPr lang="en-US" sz="24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index.html</a:t>
            </a:r>
            <a:r>
              <a:rPr lang="en-US" sz="24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HTTP/1.1\r\n</a:t>
            </a:r>
            <a:endParaRPr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</a:t>
            </a:r>
            <a:r>
              <a:rPr lang="en-US" sz="2400" b="1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</a:t>
            </a:r>
            <a:r>
              <a:rPr lang="en-US" sz="2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US" sz="2400" b="1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,image</a:t>
            </a:r>
            <a:r>
              <a:rPr lang="en-US" sz="24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/gif, image jpeg\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r\n</a:t>
            </a:r>
            <a:endParaRPr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</a:t>
            </a:r>
            <a:r>
              <a:rPr lang="en-US" sz="2400" b="1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</a:t>
            </a:r>
            <a:r>
              <a:rPr lang="en-US" sz="24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\r\n</a:t>
            </a:r>
          </a:p>
          <a:p>
            <a:pPr marL="342900" lvl="0" indent="-342900">
              <a:lnSpc>
                <a:spcPct val="90000"/>
              </a:lnSpc>
              <a:buClr>
                <a:srgbClr val="80C34F"/>
              </a:buClr>
              <a:buSzPts val="1530"/>
            </a:pP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Connection: </a:t>
            </a:r>
            <a:r>
              <a:rPr lang="en-US" sz="2400" b="1" dirty="0" smtClean="0">
                <a:latin typeface="Courier New"/>
                <a:ea typeface="Courier New"/>
                <a:cs typeface="Courier New"/>
                <a:sym typeface="Courier New"/>
              </a:rPr>
              <a:t>close\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r\n</a:t>
            </a:r>
            <a:endParaRPr lang="en-US"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endParaRPr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-US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r\n</a:t>
            </a:r>
            <a:endParaRPr sz="1800" dirty="0"/>
          </a:p>
        </p:txBody>
      </p:sp>
      <p:cxnSp>
        <p:nvCxnSpPr>
          <p:cNvPr id="373" name="Google Shape;373;p11"/>
          <p:cNvCxnSpPr/>
          <p:nvPr/>
        </p:nvCxnSpPr>
        <p:spPr>
          <a:xfrm>
            <a:off x="9372600" y="2651125"/>
            <a:ext cx="849133" cy="665164"/>
          </a:xfrm>
          <a:prstGeom prst="straightConnector1">
            <a:avLst/>
          </a:prstGeom>
          <a:noFill/>
          <a:ln w="9525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p11"/>
          <p:cNvSpPr txBox="1"/>
          <p:nvPr/>
        </p:nvSpPr>
        <p:spPr>
          <a:xfrm>
            <a:off x="8924926" y="2314575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dirty="0"/>
          </a:p>
        </p:txBody>
      </p:sp>
      <p:sp>
        <p:nvSpPr>
          <p:cNvPr id="375" name="Google Shape;375;p11"/>
          <p:cNvSpPr txBox="1"/>
          <p:nvPr/>
        </p:nvSpPr>
        <p:spPr>
          <a:xfrm>
            <a:off x="10320339" y="2635250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dirty="0"/>
          </a:p>
        </p:txBody>
      </p:sp>
      <p:cxnSp>
        <p:nvCxnSpPr>
          <p:cNvPr id="376" name="Google Shape;376;p11"/>
          <p:cNvCxnSpPr/>
          <p:nvPr/>
        </p:nvCxnSpPr>
        <p:spPr>
          <a:xfrm flipH="1">
            <a:off x="10744647" y="3063876"/>
            <a:ext cx="447228" cy="284162"/>
          </a:xfrm>
          <a:prstGeom prst="straightConnector1">
            <a:avLst/>
          </a:prstGeom>
          <a:noFill/>
          <a:ln w="9525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11"/>
          <p:cNvSpPr txBox="1"/>
          <p:nvPr/>
        </p:nvSpPr>
        <p:spPr>
          <a:xfrm>
            <a:off x="2313177" y="6186488"/>
            <a:ext cx="4506913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Check out the online interactive exercises for more examples: h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ttp://gaia.cs.umass.edu/kurose_ross/interactive/</a:t>
            </a: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93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38"/>
    </mc:Choice>
    <mc:Fallback xmlns="">
      <p:transition spd="slow" advTm="195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/>
      <p:bldP spid="368" grpId="0" animBg="1"/>
      <p:bldP spid="369" grpId="0"/>
      <p:bldP spid="371" grpId="0"/>
      <p:bldP spid="372" grpId="0"/>
      <p:bldP spid="374" grpId="0"/>
      <p:bldP spid="375" grpId="0"/>
    </p:bld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699" y="839041"/>
            <a:ext cx="6357533" cy="3464687"/>
          </a:xfrm>
          <a:prstGeom prst="rect">
            <a:avLst/>
          </a:prstGeom>
        </p:spPr>
      </p:pic>
      <p:sp>
        <p:nvSpPr>
          <p:cNvPr id="4" name="Google Shape;383;p12"/>
          <p:cNvSpPr txBox="1">
            <a:spLocks noGrp="1"/>
          </p:cNvSpPr>
          <p:nvPr>
            <p:ph type="title"/>
          </p:nvPr>
        </p:nvSpPr>
        <p:spPr>
          <a:xfrm>
            <a:off x="1484310" y="34133"/>
            <a:ext cx="10018713" cy="132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/>
              <a:t>HTTP request message: General Format</a:t>
            </a:r>
            <a:endParaRPr b="1" dirty="0"/>
          </a:p>
        </p:txBody>
      </p:sp>
      <p:sp>
        <p:nvSpPr>
          <p:cNvPr id="7" name="Google Shape;372;p11"/>
          <p:cNvSpPr txBox="1"/>
          <p:nvPr/>
        </p:nvSpPr>
        <p:spPr>
          <a:xfrm>
            <a:off x="3582583" y="4434642"/>
            <a:ext cx="6140450" cy="184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lnSpc>
                <a:spcPct val="90000"/>
              </a:lnSpc>
              <a:buClr>
                <a:schemeClr val="accent2"/>
              </a:buClr>
              <a:buSzPts val="1530"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</a:t>
            </a: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somedir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index.html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HTTP/1.1\r\n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</a:t>
            </a:r>
            <a:r>
              <a:rPr lang="en-US" sz="1800" b="1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dirty="0"/>
          </a:p>
          <a:p>
            <a:pPr marL="342900" lvl="0" indent="-342900">
              <a:lnSpc>
                <a:spcPct val="90000"/>
              </a:lnSpc>
              <a:buClr>
                <a:schemeClr val="accent2"/>
              </a:buClr>
              <a:buSzPts val="1530"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</a:t>
            </a: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html,image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/gif, image jpeg\r\n</a:t>
            </a:r>
            <a:endParaRPr lang="en-US" sz="1800" dirty="0"/>
          </a:p>
          <a:p>
            <a:pPr marL="342900" lvl="0" indent="-342900">
              <a:lnSpc>
                <a:spcPct val="90000"/>
              </a:lnSpc>
              <a:buClr>
                <a:schemeClr val="accent2"/>
              </a:buClr>
              <a:buSzPts val="1530"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</a:t>
            </a:r>
            <a:r>
              <a:rPr lang="en-US" sz="1800" b="1" dirty="0" err="1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</a:t>
            </a:r>
            <a:r>
              <a:rPr lang="en-US" sz="18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\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r\n</a:t>
            </a:r>
          </a:p>
          <a:p>
            <a:pPr marL="342900" lvl="0" indent="-342900">
              <a:lnSpc>
                <a:spcPct val="90000"/>
              </a:lnSpc>
              <a:buClr>
                <a:srgbClr val="80C34F"/>
              </a:buClr>
              <a:buSzPts val="1530"/>
            </a:pPr>
            <a:r>
              <a:rPr lang="en-US" sz="1800" b="1" dirty="0"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lang="en-US" sz="1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r\n</a:t>
            </a:r>
            <a:endParaRPr dirty="0"/>
          </a:p>
        </p:txBody>
      </p:sp>
      <p:sp>
        <p:nvSpPr>
          <p:cNvPr id="8" name="Oval 7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82980" y="4179614"/>
            <a:ext cx="868529" cy="66245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51509" y="4309266"/>
            <a:ext cx="1425451" cy="53280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01642" y="4296999"/>
            <a:ext cx="1055283" cy="53280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7682" y="4654600"/>
            <a:ext cx="868529" cy="51302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03909" y="4728067"/>
            <a:ext cx="2742192" cy="35239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77419" y="6201636"/>
            <a:ext cx="1864329" cy="51302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77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98"/>
    </mc:Choice>
    <mc:Fallback xmlns="">
      <p:transition spd="slow" advTm="97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"/>
          <p:cNvSpPr txBox="1">
            <a:spLocks noGrp="1"/>
          </p:cNvSpPr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Uploading form input</a:t>
            </a:r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body" idx="1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800" b="1" u="sng" dirty="0">
                <a:solidFill>
                  <a:srgbClr val="0070C0"/>
                </a:solidFill>
              </a:rPr>
              <a:t>POST method:</a:t>
            </a:r>
            <a:endParaRPr sz="2800" b="1" dirty="0">
              <a:solidFill>
                <a:srgbClr val="0070C0"/>
              </a:solidFill>
            </a:endParaRPr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 dirty="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 dirty="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 dirty="0"/>
          </a:p>
          <a:p>
            <a:pPr marL="233363" lvl="0" indent="-12383" algn="l" rtl="0"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endParaRPr sz="2800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3" name="Google Shape;453;p13"/>
          <p:cNvSpPr txBox="1">
            <a:spLocks noGrp="1"/>
          </p:cNvSpPr>
          <p:nvPr>
            <p:ph type="body" idx="2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800" b="1" u="sng" dirty="0">
                <a:solidFill>
                  <a:srgbClr val="0070C0"/>
                </a:solidFill>
              </a:rPr>
              <a:t>URL method:</a:t>
            </a:r>
            <a:endParaRPr sz="28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 dirty="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 dirty="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endParaRPr sz="2800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4" name="Google Shape;454;p13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</a:t>
            </a:r>
            <a:r>
              <a:rPr lang="en-US" sz="24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animalsearch?monkeys&amp;banana</a:t>
            </a:r>
            <a:endParaRPr sz="1800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712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91"/>
    </mc:Choice>
    <mc:Fallback xmlns="">
      <p:transition spd="slow" advTm="98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build="p"/>
      <p:bldP spid="453" grpId="0" build="p"/>
      <p:bldP spid="454" grpId="0"/>
    </p:bld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4"/>
          <p:cNvSpPr txBox="1">
            <a:spLocks noGrp="1"/>
          </p:cNvSpPr>
          <p:nvPr>
            <p:ph type="title"/>
          </p:nvPr>
        </p:nvSpPr>
        <p:spPr>
          <a:xfrm>
            <a:off x="2057399" y="228600"/>
            <a:ext cx="944562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Method types</a:t>
            </a:r>
            <a:endParaRPr/>
          </a:p>
        </p:txBody>
      </p:sp>
      <p:sp>
        <p:nvSpPr>
          <p:cNvPr id="461" name="Google Shape;461;p14"/>
          <p:cNvSpPr txBox="1">
            <a:spLocks noGrp="1"/>
          </p:cNvSpPr>
          <p:nvPr>
            <p:ph type="body" idx="1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lang="en-US" sz="3200" b="1" dirty="0">
                <a:solidFill>
                  <a:srgbClr val="0000FF"/>
                </a:solidFill>
              </a:rPr>
              <a:t>HTTP/1.0</a:t>
            </a:r>
            <a:r>
              <a:rPr lang="en-US" sz="2000" dirty="0">
                <a:solidFill>
                  <a:srgbClr val="0000FF"/>
                </a:solidFill>
              </a:rPr>
              <a:t>:</a:t>
            </a:r>
            <a:endParaRPr sz="2400" dirty="0">
              <a:solidFill>
                <a:srgbClr val="0000FF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GET</a:t>
            </a:r>
            <a:endParaRPr sz="2400" b="1" dirty="0">
              <a:solidFill>
                <a:srgbClr val="FF6600"/>
              </a:solidFill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 dirty="0"/>
              <a:t>Primarily gets information only</a:t>
            </a:r>
            <a:endParaRPr sz="2000" dirty="0"/>
          </a:p>
          <a:p>
            <a:pPr marL="742950" lvl="1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 dirty="0"/>
              <a:t>URL Method of data insertion</a:t>
            </a:r>
            <a:endParaRPr sz="2000" dirty="0"/>
          </a:p>
          <a:p>
            <a:pPr marL="28575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POST</a:t>
            </a:r>
            <a:endParaRPr sz="2400" b="1" dirty="0">
              <a:solidFill>
                <a:srgbClr val="FF6600"/>
              </a:solidFill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 dirty="0"/>
              <a:t>Creating new data</a:t>
            </a:r>
            <a:endParaRPr sz="2000" dirty="0"/>
          </a:p>
          <a:p>
            <a:pPr marL="28575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HEAD</a:t>
            </a:r>
            <a:endParaRPr sz="2400" b="1" dirty="0">
              <a:solidFill>
                <a:srgbClr val="FF6600"/>
              </a:solidFill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 dirty="0"/>
              <a:t>Asks server to leave requested object out of response</a:t>
            </a:r>
            <a:endParaRPr sz="2000" dirty="0"/>
          </a:p>
        </p:txBody>
      </p:sp>
      <p:sp>
        <p:nvSpPr>
          <p:cNvPr id="462" name="Google Shape;462;p14"/>
          <p:cNvSpPr txBox="1">
            <a:spLocks noGrp="1"/>
          </p:cNvSpPr>
          <p:nvPr>
            <p:ph type="body" idx="2"/>
          </p:nvPr>
        </p:nvSpPr>
        <p:spPr>
          <a:xfrm>
            <a:off x="6511877" y="1003455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3200" b="1" dirty="0">
                <a:solidFill>
                  <a:srgbClr val="0000FF"/>
                </a:solidFill>
              </a:rPr>
              <a:t>HTTP/1.1:</a:t>
            </a:r>
            <a:endParaRPr sz="2400" dirty="0">
              <a:solidFill>
                <a:srgbClr val="0000FF"/>
              </a:solidFill>
            </a:endParaRPr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GET, POST, HEAD</a:t>
            </a:r>
            <a:endParaRPr sz="2000" b="1" dirty="0">
              <a:solidFill>
                <a:srgbClr val="FF6600"/>
              </a:solidFill>
            </a:endParaRPr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PUT</a:t>
            </a:r>
            <a:endParaRPr sz="2000" b="1" dirty="0">
              <a:solidFill>
                <a:srgbClr val="FF6600"/>
              </a:solidFill>
            </a:endParaRPr>
          </a:p>
          <a:p>
            <a:pPr marL="742950" lvl="1" indent="-285750" algn="l" rtl="0"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 dirty="0"/>
              <a:t>Uploads file in entity body to path specified in URL field</a:t>
            </a:r>
            <a:endParaRPr sz="1800" dirty="0"/>
          </a:p>
          <a:p>
            <a:pPr marL="742950" lvl="1" indent="-285750" algn="l" rtl="0"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 dirty="0"/>
              <a:t>Replaces existing objects</a:t>
            </a:r>
            <a:endParaRPr sz="18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DELETE</a:t>
            </a:r>
            <a:endParaRPr sz="2000" b="1" dirty="0">
              <a:solidFill>
                <a:srgbClr val="FF6600"/>
              </a:solidFill>
            </a:endParaRPr>
          </a:p>
          <a:p>
            <a:pPr marL="742950" lvl="1" indent="-285750" algn="l" rtl="0"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 dirty="0"/>
              <a:t>Deletes file specified in the URL field</a:t>
            </a:r>
            <a:endParaRPr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563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32"/>
    </mc:Choice>
    <mc:Fallback xmlns="">
      <p:transition spd="slow" advTm="104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/>
      <p:bldP spid="462" grpId="0" build="p"/>
    </p:bld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"/>
          <p:cNvSpPr txBox="1">
            <a:spLocks noGrp="1"/>
          </p:cNvSpPr>
          <p:nvPr>
            <p:ph type="title"/>
          </p:nvPr>
        </p:nvSpPr>
        <p:spPr>
          <a:xfrm>
            <a:off x="2057400" y="158750"/>
            <a:ext cx="7772400" cy="97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HTTP response message</a:t>
            </a:r>
            <a:endParaRPr b="1"/>
          </a:p>
        </p:txBody>
      </p:sp>
      <p:sp>
        <p:nvSpPr>
          <p:cNvPr id="469" name="Google Shape;469;p15"/>
          <p:cNvSpPr txBox="1"/>
          <p:nvPr/>
        </p:nvSpPr>
        <p:spPr>
          <a:xfrm>
            <a:off x="1663700" y="1397001"/>
            <a:ext cx="1790700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sz="2400" dirty="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15"/>
          <p:cNvCxnSpPr/>
          <p:nvPr/>
        </p:nvCxnSpPr>
        <p:spPr>
          <a:xfrm>
            <a:off x="2882901" y="1914526"/>
            <a:ext cx="923925" cy="257175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1" name="Google Shape;471;p15"/>
          <p:cNvSpPr/>
          <p:nvPr/>
        </p:nvSpPr>
        <p:spPr>
          <a:xfrm>
            <a:off x="3581401" y="2305050"/>
            <a:ext cx="257175" cy="2941638"/>
          </a:xfrm>
          <a:custGeom>
            <a:avLst/>
            <a:gdLst/>
            <a:ahLst/>
            <a:cxnLst/>
            <a:rect l="l" t="t" r="r" b="b"/>
            <a:pathLst>
              <a:path w="162" h="1428" extrusionOk="0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2" name="Google Shape;472;p15"/>
          <p:cNvSpPr txBox="1"/>
          <p:nvPr/>
        </p:nvSpPr>
        <p:spPr>
          <a:xfrm>
            <a:off x="2366246" y="3286126"/>
            <a:ext cx="102624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sz="2000" dirty="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sz="2400" dirty="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15"/>
          <p:cNvCxnSpPr/>
          <p:nvPr/>
        </p:nvCxnSpPr>
        <p:spPr>
          <a:xfrm rot="10800000" flipH="1">
            <a:off x="3067050" y="5418139"/>
            <a:ext cx="757238" cy="212725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p15"/>
          <p:cNvSpPr txBox="1"/>
          <p:nvPr/>
        </p:nvSpPr>
        <p:spPr>
          <a:xfrm>
            <a:off x="1766889" y="4846639"/>
            <a:ext cx="1379537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sz="2400" dirty="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5"/>
          <p:cNvSpPr/>
          <p:nvPr/>
        </p:nvSpPr>
        <p:spPr>
          <a:xfrm>
            <a:off x="3767138" y="2044701"/>
            <a:ext cx="6311900" cy="355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</a:t>
            </a: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CentOS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"17dc6-a5c-bf716880"\r\n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</a:t>
            </a:r>
            <a:r>
              <a:rPr lang="en-US" sz="18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close\</a:t>
            </a: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... </a:t>
            </a:r>
            <a:endParaRPr sz="18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6" name="Google Shape;476;p15"/>
          <p:cNvSpPr txBox="1"/>
          <p:nvPr/>
        </p:nvSpPr>
        <p:spPr>
          <a:xfrm>
            <a:off x="2366246" y="6181726"/>
            <a:ext cx="4506913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9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Check out the online interactive exercises for more examples: h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ttp://gaia.cs.umass.edu/kurose_ross/interactive/</a:t>
            </a: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815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848"/>
    </mc:Choice>
    <mc:Fallback xmlns="">
      <p:transition spd="slow" advTm="139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0"/>
      <p:bldP spid="471" grpId="0" animBg="1"/>
      <p:bldP spid="472" grpId="0"/>
      <p:bldP spid="474" grpId="0"/>
    </p:bld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37140"/>
            <a:ext cx="10018713" cy="1231825"/>
          </a:xfrm>
        </p:spPr>
        <p:txBody>
          <a:bodyPr/>
          <a:lstStyle/>
          <a:p>
            <a:r>
              <a:rPr lang="en-US" b="1" dirty="0"/>
              <a:t>HTTP </a:t>
            </a:r>
            <a:r>
              <a:rPr lang="en-US" b="1" dirty="0" smtClean="0"/>
              <a:t>response </a:t>
            </a:r>
            <a:r>
              <a:rPr lang="en-US" b="1" dirty="0"/>
              <a:t>message: General Format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571" y="1568965"/>
            <a:ext cx="9083769" cy="45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88"/>
    </mc:Choice>
    <mc:Fallback xmlns="">
      <p:transition spd="slow" advTm="23588"/>
    </mc:Fallback>
  </mc:AlternateContent>
  <p:timing>
    <p:tnLst>
      <p:par>
        <p:cTn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258" y="175264"/>
            <a:ext cx="10018713" cy="796002"/>
          </a:xfrm>
        </p:spPr>
        <p:txBody>
          <a:bodyPr/>
          <a:lstStyle/>
          <a:p>
            <a:r>
              <a:rPr lang="en-US" dirty="0" smtClean="0"/>
              <a:t>Applications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795" y="1273741"/>
            <a:ext cx="2474898" cy="308449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1970-1980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1990-2000</a:t>
            </a:r>
          </a:p>
          <a:p>
            <a:endParaRPr lang="en-US" sz="3200" b="1" dirty="0" smtClean="0"/>
          </a:p>
          <a:p>
            <a:r>
              <a:rPr lang="en-US" sz="3200" b="1" dirty="0" smtClean="0"/>
              <a:t>2000-2020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693" y="1143379"/>
            <a:ext cx="3660207" cy="1692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503" y="1531460"/>
            <a:ext cx="3124200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981" y="1177771"/>
            <a:ext cx="3173778" cy="2045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044" y="3223370"/>
            <a:ext cx="2350140" cy="2722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184" y="3508290"/>
            <a:ext cx="2932900" cy="14939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7370" y="5267032"/>
            <a:ext cx="4764630" cy="13570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6630" y="4134101"/>
            <a:ext cx="4180595" cy="22575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5354342"/>
      </p:ext>
    </p:extLst>
  </p:cSld>
  <p:clrMapOvr>
    <a:masterClrMapping/>
  </p:clrMapOvr>
  <p:transition spd="slow" advTm="8582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"/>
          <p:cNvSpPr txBox="1">
            <a:spLocks noGrp="1"/>
          </p:cNvSpPr>
          <p:nvPr>
            <p:ph type="title"/>
          </p:nvPr>
        </p:nvSpPr>
        <p:spPr>
          <a:xfrm>
            <a:off x="2001838" y="147639"/>
            <a:ext cx="7772400" cy="97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HTTP response status codes</a:t>
            </a:r>
            <a:endParaRPr b="1"/>
          </a:p>
        </p:txBody>
      </p:sp>
      <p:sp>
        <p:nvSpPr>
          <p:cNvPr id="483" name="Google Shape;483;p16"/>
          <p:cNvSpPr txBox="1">
            <a:spLocks noGrp="1"/>
          </p:cNvSpPr>
          <p:nvPr>
            <p:ph type="body" idx="1"/>
          </p:nvPr>
        </p:nvSpPr>
        <p:spPr>
          <a:xfrm>
            <a:off x="1698538" y="2466599"/>
            <a:ext cx="8075700" cy="41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2400" dirty="0">
              <a:solidFill>
                <a:srgbClr val="CC0000"/>
              </a:solidFill>
            </a:endParaRPr>
          </a:p>
          <a:p>
            <a:pPr marL="742950" lvl="1" indent="-285750" algn="l" rtl="0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 dirty="0"/>
              <a:t>request succeeded, requested object later in this message</a:t>
            </a:r>
            <a:endParaRPr sz="2000" dirty="0"/>
          </a:p>
          <a:p>
            <a:pPr marL="285750" lvl="0" indent="-285750" algn="l" rtl="0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 sz="2400" dirty="0">
              <a:solidFill>
                <a:srgbClr val="CC0000"/>
              </a:solidFill>
            </a:endParaRPr>
          </a:p>
          <a:p>
            <a:pPr marL="742950" lvl="1" indent="-285750" algn="l" rtl="0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 dirty="0"/>
              <a:t>requested object moved, new location specified later in this message (Location:)</a:t>
            </a:r>
            <a:endParaRPr dirty="0"/>
          </a:p>
          <a:p>
            <a:pPr marL="285750" lvl="0" indent="-285750" algn="l" rtl="0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 sz="2400" dirty="0">
              <a:solidFill>
                <a:srgbClr val="CC0000"/>
              </a:solidFill>
            </a:endParaRPr>
          </a:p>
          <a:p>
            <a:pPr marL="742950" lvl="1" indent="-285750" algn="l" rtl="0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 dirty="0"/>
              <a:t>request message not understood by server</a:t>
            </a:r>
            <a:endParaRPr dirty="0"/>
          </a:p>
          <a:p>
            <a:pPr marL="285750" lvl="0" indent="-285750" algn="l" rtl="0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 sz="2400" dirty="0">
              <a:solidFill>
                <a:srgbClr val="CC0000"/>
              </a:solidFill>
            </a:endParaRPr>
          </a:p>
          <a:p>
            <a:pPr marL="742950" lvl="1" indent="-285750" algn="l" rtl="0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 dirty="0"/>
              <a:t>requested document not found on this server</a:t>
            </a:r>
            <a:endParaRPr dirty="0"/>
          </a:p>
          <a:p>
            <a:pPr marL="285750" lvl="0" indent="-285750" algn="l" rtl="0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 sz="2400" dirty="0">
              <a:solidFill>
                <a:srgbClr val="CC0000"/>
              </a:solidFill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1502486" y="1127126"/>
            <a:ext cx="8112125" cy="134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0838" marR="0" lvl="0" indent="-350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dirty="0"/>
          </a:p>
          <a:p>
            <a:pPr marL="350838" marR="0" lvl="0" indent="-35083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sample codes</a:t>
            </a:r>
            <a:r>
              <a:rPr lang="en-US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131" y="3698277"/>
            <a:ext cx="3457810" cy="3159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103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4509"/>
    </mc:Choice>
    <mc:Fallback xmlns="">
      <p:transition spd="slow" advClick="0" advTm="54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 build="p"/>
    </p:bld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 smtClean="0"/>
              <a:t>COOKIES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MY" sz="2800" dirty="0" smtClean="0"/>
              <a:t>Part 4</a:t>
            </a:r>
            <a:endParaRPr lang="en-MY" sz="2800" dirty="0"/>
          </a:p>
        </p:txBody>
      </p:sp>
      <p:pic>
        <p:nvPicPr>
          <p:cNvPr id="1026" name="Picture 2" descr="https://tse3.mm.bing.net/th?id=OIP.tGlpqH1AIyAOHF5G2HGXRQHaGL&amp;pid=Api&amp;P=0&amp;w=184&amp;h=1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8" y="3818483"/>
            <a:ext cx="2645317" cy="22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3089"/>
      </p:ext>
    </p:extLst>
  </p:cSld>
  <p:clrMapOvr>
    <a:masterClrMapping/>
  </p:clrMapOvr>
  <p:transition spd="slow" advTm="7495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42110"/>
            <a:ext cx="10018713" cy="947056"/>
          </a:xfrm>
        </p:spPr>
        <p:txBody>
          <a:bodyPr>
            <a:normAutofit/>
          </a:bodyPr>
          <a:lstStyle/>
          <a:p>
            <a:r>
              <a:rPr lang="en-MY" b="1" dirty="0" smtClean="0"/>
              <a:t>Objectives Part 4</a:t>
            </a:r>
            <a:endParaRPr lang="en-MY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1541418"/>
            <a:ext cx="10018713" cy="4191001"/>
          </a:xfrm>
        </p:spPr>
        <p:txBody>
          <a:bodyPr>
            <a:noAutofit/>
          </a:bodyPr>
          <a:lstStyle/>
          <a:p>
            <a:r>
              <a:rPr lang="en-MY" sz="4000" dirty="0" smtClean="0"/>
              <a:t>Stateless HTTP</a:t>
            </a:r>
          </a:p>
          <a:p>
            <a:endParaRPr lang="en-MY" sz="4000" dirty="0" smtClean="0"/>
          </a:p>
          <a:p>
            <a:r>
              <a:rPr lang="en-MY" sz="4000" dirty="0" smtClean="0"/>
              <a:t>Cookies</a:t>
            </a:r>
          </a:p>
          <a:p>
            <a:endParaRPr lang="en-MY" sz="4000" dirty="0" smtClean="0"/>
          </a:p>
          <a:p>
            <a:r>
              <a:rPr lang="en-MY" sz="4000" dirty="0" smtClean="0"/>
              <a:t>Example of how cookies operate</a:t>
            </a:r>
          </a:p>
          <a:p>
            <a:endParaRPr lang="en-MY" sz="4000" dirty="0" smtClean="0"/>
          </a:p>
          <a:p>
            <a:r>
              <a:rPr lang="en-MY" sz="4000" dirty="0" smtClean="0"/>
              <a:t>Issues related to cookies</a:t>
            </a:r>
            <a:endParaRPr lang="en-MY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5733817"/>
      </p:ext>
    </p:extLst>
  </p:cSld>
  <p:clrMapOvr>
    <a:masterClrMapping/>
  </p:clrMapOvr>
  <p:transition spd="slow" advTm="2565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>
            <a:spLocks noGrp="1"/>
          </p:cNvSpPr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 smtClean="0"/>
              <a:t>Stateless</a:t>
            </a:r>
            <a:r>
              <a:rPr lang="en-MY" b="1" dirty="0" smtClean="0"/>
              <a:t> HTTP</a:t>
            </a:r>
            <a:endParaRPr b="1" dirty="0"/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2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3200" b="1" i="1" dirty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sz="3200" b="1" i="1" dirty="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lvl="0" indent="-204470" algn="l" rtl="0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 dirty="0">
                <a:sym typeface="Corbel"/>
              </a:rPr>
              <a:t>Server maintains no information about past client requests</a:t>
            </a:r>
            <a:endParaRPr sz="2800" dirty="0"/>
          </a:p>
        </p:txBody>
      </p:sp>
      <p:sp>
        <p:nvSpPr>
          <p:cNvPr id="246" name="Google Shape;246;p5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lang="en-US" sz="2200" dirty="0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sz="2200" dirty="0"/>
          </a:p>
          <a:p>
            <a:pPr marL="342900" marR="0" lvl="0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sz="2200" dirty="0"/>
          </a:p>
          <a:p>
            <a:pPr marL="342900" marR="0" lvl="0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sz="2200" dirty="0"/>
          </a:p>
          <a:p>
            <a:pPr marL="342900" marR="0" lvl="0" indent="-21335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2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639" y="963926"/>
            <a:ext cx="7409948" cy="2446414"/>
          </a:xfrm>
          <a:prstGeom prst="rect">
            <a:avLst/>
          </a:prstGeom>
        </p:spPr>
      </p:pic>
      <p:sp>
        <p:nvSpPr>
          <p:cNvPr id="9" name="Google Shape;245;p5"/>
          <p:cNvSpPr txBox="1">
            <a:spLocks noGrp="1"/>
          </p:cNvSpPr>
          <p:nvPr>
            <p:ph type="body" idx="2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04470" algn="l" rtl="0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 dirty="0" smtClean="0">
                <a:sym typeface="Corbel"/>
              </a:rPr>
              <a:t>Do not remember previous request response chain.</a:t>
            </a:r>
            <a:endParaRPr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2775"/>
      </p:ext>
    </p:extLst>
  </p:cSld>
  <p:clrMapOvr>
    <a:masterClrMapping/>
  </p:clrMapOvr>
  <p:transition spd="slow" advTm="69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build="p"/>
      <p:bldP spid="246" grpId="0" animBg="1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7"/>
          <p:cNvSpPr txBox="1"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User-server state: cookies</a:t>
            </a:r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body" idx="1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dirty="0"/>
              <a:t>Many Websites use cookies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i="1" dirty="0">
                <a:solidFill>
                  <a:srgbClr val="CC0000"/>
                </a:solidFill>
              </a:rPr>
              <a:t>Four components: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 dirty="0"/>
              <a:t>1) Cookie header line of HTTP </a:t>
            </a:r>
            <a:r>
              <a:rPr lang="en-US" sz="2200" i="1" dirty="0"/>
              <a:t>response</a:t>
            </a:r>
            <a:r>
              <a:rPr lang="en-US" sz="2200" dirty="0"/>
              <a:t> message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 dirty="0"/>
              <a:t>2) Cookie header line in next HTTP </a:t>
            </a:r>
            <a:r>
              <a:rPr lang="en-US" sz="2200" i="1" dirty="0"/>
              <a:t>request</a:t>
            </a:r>
            <a:r>
              <a:rPr lang="en-US" sz="2200" dirty="0"/>
              <a:t> message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 dirty="0"/>
              <a:t>3) Cookie file kept on user’s host, managed by user’s browser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 dirty="0"/>
              <a:t>4) Back-end database at Web site</a:t>
            </a:r>
            <a:endParaRPr dirty="0"/>
          </a:p>
        </p:txBody>
      </p:sp>
      <p:sp>
        <p:nvSpPr>
          <p:cNvPr id="492" name="Google Shape;492;p17"/>
          <p:cNvSpPr txBox="1">
            <a:spLocks noGrp="1"/>
          </p:cNvSpPr>
          <p:nvPr>
            <p:ph type="body" idx="2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dirty="0">
                <a:solidFill>
                  <a:srgbClr val="CC0000"/>
                </a:solidFill>
              </a:rPr>
              <a:t>Example:</a:t>
            </a:r>
            <a:endParaRPr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 dirty="0"/>
              <a:t>Susan always access Internet from PC</a:t>
            </a:r>
            <a:endParaRPr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 dirty="0"/>
              <a:t>Visits specific e-commerce site for first time</a:t>
            </a:r>
            <a:endParaRPr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 dirty="0"/>
              <a:t>When initial HTTP requests arrives at site, site creates: 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 dirty="0"/>
              <a:t>Unique ID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 dirty="0"/>
              <a:t>Entry in backend database for </a:t>
            </a:r>
            <a:r>
              <a:rPr lang="en-US" dirty="0"/>
              <a:t>ID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3772263"/>
      </p:ext>
    </p:extLst>
  </p:cSld>
  <p:clrMapOvr>
    <a:masterClrMapping/>
  </p:clrMapOvr>
  <p:transition spd="slow" advTm="69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" grpId="0" build="p"/>
    </p:bldLst>
  </p:timing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8"/>
          <p:cNvSpPr txBox="1">
            <a:spLocks noGrp="1"/>
          </p:cNvSpPr>
          <p:nvPr>
            <p:ph type="ftr" idx="11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 b="0" i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 dirty="0"/>
          </a:p>
        </p:txBody>
      </p:sp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" name="Google Shape;296;p9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triangle" w="med" len="med"/>
          </a:ln>
        </p:spPr>
      </p:cxnSp>
      <p:grpSp>
        <p:nvGrpSpPr>
          <p:cNvPr id="6" name="Google Shape;315;p9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7" name="Google Shape;316;p9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" name="Google Shape;317;p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18;p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" name="Google Shape;319;p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" name="Google Shape;320;p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321;p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37" name="Google Shape;322;p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23;p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" name="Google Shape;324;p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" name="Google Shape;325;p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35" name="Google Shape;326;p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27;p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328;p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29;p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330;p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33" name="Google Shape;331;p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32;p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" name="Google Shape;333;p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9" name="Google Shape;334;p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31" name="Google Shape;335;p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36;p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" name="Google Shape;337;p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38;p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339;p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340;p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41;p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342;p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43;p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44;p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45;p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46;p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47;p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48;p9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id="40" name="Google Shape;349;p9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350;p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79" name="Google Shape;296;p9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4" name="Google Shape;313;p9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dirty="0"/>
          </a:p>
        </p:txBody>
      </p:sp>
      <p:sp>
        <p:nvSpPr>
          <p:cNvPr id="85" name="Google Shape;313;p9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dirty="0"/>
          </a:p>
        </p:txBody>
      </p:sp>
      <p:cxnSp>
        <p:nvCxnSpPr>
          <p:cNvPr id="86" name="Google Shape;297;p9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386;p12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lang="en-US" sz="1600" dirty="0">
                <a:solidFill>
                  <a:srgbClr val="CC0000"/>
                </a:solidFill>
              </a:rPr>
              <a:t>U</a:t>
            </a:r>
            <a:r>
              <a:rPr lang="en-US" sz="1600" dirty="0" smtClean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sual HTTP Request</a:t>
            </a:r>
            <a:endParaRPr sz="1100" dirty="0"/>
          </a:p>
        </p:txBody>
      </p:sp>
      <p:sp>
        <p:nvSpPr>
          <p:cNvPr id="92" name="Google Shape;313;p9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 dirty="0" err="1" smtClean="0">
                <a:solidFill>
                  <a:srgbClr val="0000FF"/>
                </a:solidFill>
                <a:sym typeface="Arial"/>
              </a:rPr>
              <a:t>ebay</a:t>
            </a:r>
            <a:r>
              <a:rPr lang="en-US" sz="1600" b="1" dirty="0" smtClean="0">
                <a:solidFill>
                  <a:srgbClr val="0000FF"/>
                </a:solidFill>
                <a:sym typeface="Arial"/>
              </a:rPr>
              <a:t> 8734</a:t>
            </a:r>
            <a:endParaRPr b="1" dirty="0">
              <a:solidFill>
                <a:srgbClr val="0000FF"/>
              </a:solidFill>
            </a:endParaRPr>
          </a:p>
        </p:txBody>
      </p:sp>
      <p:grpSp>
        <p:nvGrpSpPr>
          <p:cNvPr id="486" name="Group 485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484" name="Picture 4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</p:spPr>
        </p:pic>
        <p:pic>
          <p:nvPicPr>
            <p:cNvPr id="485" name="Picture 48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482" name="Picture 48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</p:spPr>
        </p:pic>
        <p:sp>
          <p:nvSpPr>
            <p:cNvPr id="95" name="Google Shape;313;p9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lang="en-US" sz="1600" b="1" dirty="0" smtClean="0">
                  <a:solidFill>
                    <a:srgbClr val="FF6600"/>
                  </a:solidFill>
                  <a:sym typeface="Arial"/>
                </a:rPr>
                <a:t>Amazon Server </a:t>
              </a:r>
              <a:endParaRPr b="1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3256916" y="2962231"/>
            <a:ext cx="3663312" cy="860567"/>
            <a:chOff x="3256916" y="2812807"/>
            <a:chExt cx="3663312" cy="860567"/>
          </a:xfrm>
        </p:grpSpPr>
        <p:cxnSp>
          <p:nvCxnSpPr>
            <p:cNvPr id="96" name="Google Shape;297;p9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0" name="Google Shape;386;p12"/>
            <p:cNvSpPr txBox="1"/>
            <p:nvPr/>
          </p:nvSpPr>
          <p:spPr>
            <a:xfrm rot="21047963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lang="en-US" sz="1600" dirty="0">
                  <a:solidFill>
                    <a:srgbClr val="CC0000"/>
                  </a:solidFill>
                </a:rPr>
                <a:t>U</a:t>
              </a:r>
              <a:r>
                <a:rPr lang="en-US" sz="1600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sual HTTP Response</a:t>
              </a: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lang="en-US" sz="1600" dirty="0" smtClean="0">
                  <a:solidFill>
                    <a:srgbClr val="3F6623"/>
                  </a:solidFill>
                </a:rPr>
                <a:t>Set-cookie 1678</a:t>
              </a:r>
              <a:endParaRPr sz="1100" dirty="0">
                <a:solidFill>
                  <a:srgbClr val="3F6623"/>
                </a:solidFill>
              </a:endParaRPr>
            </a:p>
          </p:txBody>
        </p:sp>
      </p:grpSp>
      <p:sp>
        <p:nvSpPr>
          <p:cNvPr id="102" name="Google Shape;313;p9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5000"/>
              </a:lnSpc>
              <a:buClr>
                <a:schemeClr val="dk1"/>
              </a:buClr>
              <a:buSzPts val="1600"/>
            </a:pPr>
            <a:r>
              <a:rPr lang="hu-HU" sz="1600" b="1" dirty="0">
                <a:solidFill>
                  <a:srgbClr val="3F6623"/>
                </a:solidFill>
              </a:rPr>
              <a:t>Amazon </a:t>
            </a:r>
            <a:r>
              <a:rPr lang="hu-HU" sz="1600" b="1" dirty="0" smtClean="0">
                <a:solidFill>
                  <a:srgbClr val="3F6623"/>
                </a:solidFill>
              </a:rPr>
              <a:t>1678</a:t>
            </a:r>
            <a:endParaRPr lang="en-US" sz="1600" b="1" dirty="0" smtClean="0">
              <a:solidFill>
                <a:srgbClr val="0000FF"/>
              </a:solidFill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 dirty="0" err="1" smtClean="0">
                <a:solidFill>
                  <a:srgbClr val="0000FF"/>
                </a:solidFill>
                <a:sym typeface="Arial"/>
              </a:rPr>
              <a:t>ebay</a:t>
            </a:r>
            <a:r>
              <a:rPr lang="en-US" sz="1600" b="1" dirty="0" smtClean="0">
                <a:solidFill>
                  <a:srgbClr val="0000FF"/>
                </a:solidFill>
                <a:sym typeface="Arial"/>
              </a:rPr>
              <a:t> 8734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3315964" y="3932857"/>
            <a:ext cx="3711375" cy="970138"/>
            <a:chOff x="3315964" y="3932857"/>
            <a:chExt cx="3711375" cy="970138"/>
          </a:xfrm>
        </p:grpSpPr>
        <p:cxnSp>
          <p:nvCxnSpPr>
            <p:cNvPr id="110" name="Google Shape;297;p9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1" name="Google Shape;386;p12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lang="en-US" sz="1600" dirty="0">
                  <a:solidFill>
                    <a:srgbClr val="CC0000"/>
                  </a:solidFill>
                </a:rPr>
                <a:t>U</a:t>
              </a:r>
              <a:r>
                <a:rPr lang="en-US" sz="1600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sual HTTP Request</a:t>
              </a:r>
            </a:p>
            <a:p>
              <a:pPr marL="342900" indent="-342900">
                <a:lnSpc>
                  <a:spcPct val="90000"/>
                </a:lnSpc>
                <a:buClr>
                  <a:schemeClr val="accent2"/>
                </a:buClr>
                <a:buSzPts val="1700"/>
              </a:pPr>
              <a:r>
                <a:rPr lang="en-US" sz="1600" dirty="0" smtClean="0">
                  <a:solidFill>
                    <a:srgbClr val="3F6623"/>
                  </a:solidFill>
                </a:rPr>
                <a:t>Cookie : </a:t>
              </a:r>
              <a:r>
                <a:rPr lang="en-US" sz="1600" dirty="0">
                  <a:solidFill>
                    <a:srgbClr val="3F6623"/>
                  </a:solidFill>
                </a:rPr>
                <a:t>1678</a:t>
              </a:r>
              <a:endParaRPr lang="en-US" sz="1100" dirty="0">
                <a:solidFill>
                  <a:srgbClr val="3F6623"/>
                </a:solidFill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1100" dirty="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322651" y="4749179"/>
            <a:ext cx="3663312" cy="894602"/>
            <a:chOff x="3256916" y="2778772"/>
            <a:chExt cx="3663312" cy="894602"/>
          </a:xfrm>
        </p:grpSpPr>
        <p:cxnSp>
          <p:nvCxnSpPr>
            <p:cNvPr id="123" name="Google Shape;297;p9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" name="Google Shape;386;p12"/>
            <p:cNvSpPr txBox="1"/>
            <p:nvPr/>
          </p:nvSpPr>
          <p:spPr>
            <a:xfrm rot="21047963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lang="en-US" sz="1600" dirty="0">
                  <a:solidFill>
                    <a:srgbClr val="CC0000"/>
                  </a:solidFill>
                </a:rPr>
                <a:t>U</a:t>
              </a:r>
              <a:r>
                <a:rPr lang="en-US" sz="1600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sual HTTP Response</a:t>
              </a:r>
            </a:p>
            <a:p>
              <a:pPr marL="342900" indent="-342900">
                <a:lnSpc>
                  <a:spcPct val="90000"/>
                </a:lnSpc>
                <a:buClr>
                  <a:schemeClr val="accent2"/>
                </a:buClr>
                <a:buSzPts val="1700"/>
              </a:pPr>
              <a:r>
                <a:rPr lang="en-US" sz="1600" dirty="0">
                  <a:solidFill>
                    <a:srgbClr val="3F6623"/>
                  </a:solidFill>
                </a:rPr>
                <a:t>Cookie : 1678</a:t>
              </a:r>
              <a:endParaRPr lang="en-US" sz="1100" dirty="0">
                <a:solidFill>
                  <a:srgbClr val="3F6623"/>
                </a:solidFill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lang="en-US" sz="1600" dirty="0" smtClean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5" name="Google Shape;297;p9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313;p9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5000"/>
              </a:lnSpc>
              <a:buClr>
                <a:schemeClr val="dk1"/>
              </a:buClr>
              <a:buSzPts val="1600"/>
            </a:pPr>
            <a:r>
              <a:rPr lang="hu-HU" b="1" dirty="0" smtClean="0">
                <a:solidFill>
                  <a:srgbClr val="3F6623"/>
                </a:solidFill>
              </a:rPr>
              <a:t>S</a:t>
            </a:r>
            <a:r>
              <a:rPr lang="en-US" b="1" dirty="0" smtClean="0">
                <a:solidFill>
                  <a:srgbClr val="3F6623"/>
                </a:solidFill>
              </a:rPr>
              <a:t>e</a:t>
            </a:r>
            <a:r>
              <a:rPr lang="hu-HU" b="1" dirty="0" smtClean="0">
                <a:solidFill>
                  <a:srgbClr val="3F6623"/>
                </a:solidFill>
              </a:rPr>
              <a:t>rver creates ID for user 1678</a:t>
            </a:r>
            <a:endParaRPr lang="en-US" b="1" dirty="0" smtClean="0">
              <a:solidFill>
                <a:srgbClr val="0000FF"/>
              </a:solidFill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lang="en-US" b="1" dirty="0" smtClean="0">
              <a:solidFill>
                <a:srgbClr val="0000FF"/>
              </a:solidFill>
              <a:sym typeface="Arial"/>
            </a:endParaRPr>
          </a:p>
        </p:txBody>
      </p:sp>
      <p:sp>
        <p:nvSpPr>
          <p:cNvPr id="133" name="Google Shape;313;p9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5000"/>
              </a:lnSpc>
              <a:buClr>
                <a:schemeClr val="dk1"/>
              </a:buClr>
              <a:buSzPts val="1600"/>
            </a:pPr>
            <a:r>
              <a:rPr lang="en-US" b="1" dirty="0" smtClean="0">
                <a:solidFill>
                  <a:srgbClr val="3F6623"/>
                </a:solidFill>
              </a:rPr>
              <a:t>Cookie specific action</a:t>
            </a:r>
            <a:endParaRPr lang="en-US" b="1" dirty="0" smtClean="0">
              <a:solidFill>
                <a:srgbClr val="0000FF"/>
              </a:solidFill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lang="en-US" b="1" dirty="0" smtClean="0">
              <a:solidFill>
                <a:srgbClr val="0000FF"/>
              </a:solidFill>
              <a:sym typeface="Arial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9076301" y="2868769"/>
            <a:ext cx="1597885" cy="707175"/>
            <a:chOff x="9076301" y="2868769"/>
            <a:chExt cx="1597885" cy="707175"/>
          </a:xfrm>
        </p:grpSpPr>
        <p:cxnSp>
          <p:nvCxnSpPr>
            <p:cNvPr id="129" name="Google Shape;297;p9"/>
            <p:cNvCxnSpPr>
              <a:stCxn id="128" idx="3"/>
              <a:endCxn id="482" idx="1"/>
            </p:cNvCxnSpPr>
            <p:nvPr/>
          </p:nvCxnSpPr>
          <p:spPr>
            <a:xfrm>
              <a:off x="9076301" y="3236947"/>
              <a:ext cx="1597885" cy="338997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5" name="Google Shape;313;p9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85000"/>
                </a:lnSpc>
                <a:buClr>
                  <a:schemeClr val="dk1"/>
                </a:buClr>
                <a:buSzPts val="1600"/>
              </a:pPr>
              <a:r>
                <a:rPr lang="en-US" sz="1200" b="1" dirty="0" smtClean="0">
                  <a:solidFill>
                    <a:schemeClr val="tx1"/>
                  </a:solidFill>
                </a:rPr>
                <a:t>Entry in backend database</a:t>
              </a:r>
              <a:endParaRPr lang="en-US" sz="1200" b="1" dirty="0" smtClean="0">
                <a:solidFill>
                  <a:schemeClr val="tx1"/>
                </a:solidFill>
                <a:sym typeface="Arial"/>
              </a:endParaRPr>
            </a:p>
          </p:txBody>
        </p:sp>
      </p:grpSp>
      <p:cxnSp>
        <p:nvCxnSpPr>
          <p:cNvPr id="136" name="Google Shape;297;p9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" name="Group 88"/>
          <p:cNvGrpSpPr/>
          <p:nvPr/>
        </p:nvGrpSpPr>
        <p:grpSpPr>
          <a:xfrm>
            <a:off x="8478685" y="4046937"/>
            <a:ext cx="1917353" cy="878953"/>
            <a:chOff x="8478685" y="4046937"/>
            <a:chExt cx="1917353" cy="878953"/>
          </a:xfrm>
        </p:grpSpPr>
        <p:cxnSp>
          <p:nvCxnSpPr>
            <p:cNvPr id="137" name="Google Shape;297;p9"/>
            <p:cNvCxnSpPr/>
            <p:nvPr/>
          </p:nvCxnSpPr>
          <p:spPr>
            <a:xfrm flipV="1">
              <a:off x="8478685" y="4046937"/>
              <a:ext cx="1917353" cy="878953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41" name="Google Shape;313;p9"/>
            <p:cNvSpPr txBox="1"/>
            <p:nvPr/>
          </p:nvSpPr>
          <p:spPr>
            <a:xfrm rot="2011986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85000"/>
                </a:lnSpc>
                <a:buClr>
                  <a:schemeClr val="dk1"/>
                </a:buClr>
                <a:buSzPts val="1600"/>
              </a:pPr>
              <a:r>
                <a:rPr lang="en-US" sz="1200" b="1" dirty="0" smtClean="0">
                  <a:solidFill>
                    <a:schemeClr val="tx1"/>
                  </a:solidFill>
                </a:rPr>
                <a:t>Access</a:t>
              </a:r>
              <a:endParaRPr lang="en-US" sz="1200" b="1" dirty="0" smtClean="0">
                <a:solidFill>
                  <a:schemeClr val="tx1"/>
                </a:solidFill>
                <a:sym typeface="Arial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82973072"/>
      </p:ext>
    </p:extLst>
  </p:cSld>
  <p:clrMapOvr>
    <a:masterClrMapping/>
  </p:clrMapOvr>
  <p:transition spd="slow" advTm="69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8" grpId="0"/>
      <p:bldP spid="92" grpId="0"/>
      <p:bldP spid="102" grpId="0"/>
      <p:bldP spid="128" grpId="0"/>
      <p:bldP spid="133" grpId="0"/>
    </p:bldLst>
  </p:timing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8"/>
          <p:cNvSpPr txBox="1">
            <a:spLocks noGrp="1"/>
          </p:cNvSpPr>
          <p:nvPr>
            <p:ph type="ftr" idx="11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 b="0" i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 dirty="0"/>
          </a:p>
        </p:txBody>
      </p:sp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 dirty="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" name="Google Shape;296;p9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triangle" w="med" len="med"/>
          </a:ln>
        </p:spPr>
      </p:cxnSp>
      <p:grpSp>
        <p:nvGrpSpPr>
          <p:cNvPr id="6" name="Google Shape;315;p9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7" name="Google Shape;316;p9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" name="Google Shape;317;p9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18;p9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" name="Google Shape;319;p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" name="Google Shape;320;p9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321;p9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37" name="Google Shape;322;p9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23;p9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" name="Google Shape;324;p9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" name="Google Shape;325;p9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35" name="Google Shape;326;p9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27;p9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328;p9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29;p9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330;p9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33" name="Google Shape;331;p9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32;p9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" name="Google Shape;333;p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9" name="Google Shape;334;p9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31" name="Google Shape;335;p9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36;p9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" name="Google Shape;337;p9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38;p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339;p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340;p9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41;p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342;p9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43;p9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44;p9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45;p9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46;p9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47;p9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48;p9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id="40" name="Google Shape;349;p9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350;p9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79" name="Google Shape;296;p9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4" name="Google Shape;313;p9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dirty="0"/>
          </a:p>
        </p:txBody>
      </p:sp>
      <p:sp>
        <p:nvSpPr>
          <p:cNvPr id="85" name="Google Shape;313;p9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dirty="0"/>
          </a:p>
        </p:txBody>
      </p:sp>
      <p:sp>
        <p:nvSpPr>
          <p:cNvPr id="92" name="Google Shape;313;p9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5000"/>
              </a:lnSpc>
              <a:buClr>
                <a:schemeClr val="dk1"/>
              </a:buClr>
              <a:buSzPts val="1600"/>
            </a:pPr>
            <a:r>
              <a:rPr lang="hu-HU" sz="1600" b="1" dirty="0">
                <a:solidFill>
                  <a:srgbClr val="3F6623"/>
                </a:solidFill>
              </a:rPr>
              <a:t>Amazon </a:t>
            </a:r>
            <a:r>
              <a:rPr lang="hu-HU" sz="1600" b="1" dirty="0" smtClean="0">
                <a:solidFill>
                  <a:srgbClr val="3F6623"/>
                </a:solidFill>
              </a:rPr>
              <a:t>1678</a:t>
            </a:r>
            <a:endParaRPr lang="en-US" sz="1600" b="1" dirty="0" smtClean="0">
              <a:solidFill>
                <a:srgbClr val="0000FF"/>
              </a:solidFill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 dirty="0" err="1" smtClean="0">
                <a:solidFill>
                  <a:srgbClr val="0000FF"/>
                </a:solidFill>
                <a:sym typeface="Arial"/>
              </a:rPr>
              <a:t>ebay</a:t>
            </a:r>
            <a:r>
              <a:rPr lang="en-US" sz="1600" b="1" dirty="0" smtClean="0">
                <a:solidFill>
                  <a:srgbClr val="0000FF"/>
                </a:solidFill>
                <a:sym typeface="Arial"/>
              </a:rPr>
              <a:t> 8734</a:t>
            </a:r>
            <a:endParaRPr b="1" dirty="0">
              <a:solidFill>
                <a:srgbClr val="0000FF"/>
              </a:solidFill>
            </a:endParaRPr>
          </a:p>
        </p:txBody>
      </p:sp>
      <p:grpSp>
        <p:nvGrpSpPr>
          <p:cNvPr id="486" name="Group 485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484" name="Picture 4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</p:spPr>
        </p:pic>
        <p:pic>
          <p:nvPicPr>
            <p:cNvPr id="485" name="Picture 48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482" name="Picture 48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</p:spPr>
        </p:pic>
        <p:sp>
          <p:nvSpPr>
            <p:cNvPr id="95" name="Google Shape;313;p9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lang="en-US" sz="1600" b="1" dirty="0" smtClean="0">
                  <a:solidFill>
                    <a:srgbClr val="FF6600"/>
                  </a:solidFill>
                  <a:sym typeface="Arial"/>
                </a:rPr>
                <a:t>Amazon Server </a:t>
              </a:r>
              <a:endParaRPr b="1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3384033" y="3436289"/>
            <a:ext cx="3561477" cy="1489601"/>
            <a:chOff x="3231634" y="3276210"/>
            <a:chExt cx="3561477" cy="1489601"/>
          </a:xfrm>
        </p:grpSpPr>
        <p:cxnSp>
          <p:nvCxnSpPr>
            <p:cNvPr id="96" name="Google Shape;297;p9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0" name="Google Shape;386;p12"/>
            <p:cNvSpPr txBox="1"/>
            <p:nvPr/>
          </p:nvSpPr>
          <p:spPr>
            <a:xfrm rot="20339142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lang="en-US" sz="1600" dirty="0">
                  <a:solidFill>
                    <a:srgbClr val="CC0000"/>
                  </a:solidFill>
                </a:rPr>
                <a:t>U</a:t>
              </a:r>
              <a:r>
                <a:rPr lang="en-US" sz="1600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sual HTTP Response</a:t>
              </a: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lang="en-US" sz="1600" dirty="0">
                  <a:solidFill>
                    <a:srgbClr val="3F6623"/>
                  </a:solidFill>
                </a:rPr>
                <a:t>C</a:t>
              </a:r>
              <a:r>
                <a:rPr lang="en-US" sz="1600" dirty="0" smtClean="0">
                  <a:solidFill>
                    <a:srgbClr val="3F6623"/>
                  </a:solidFill>
                </a:rPr>
                <a:t>ookie 1678</a:t>
              </a:r>
              <a:endParaRPr sz="1100" dirty="0">
                <a:solidFill>
                  <a:srgbClr val="3F6623"/>
                </a:solidFill>
              </a:endParaRPr>
            </a:p>
          </p:txBody>
        </p:sp>
      </p:grpSp>
      <p:sp>
        <p:nvSpPr>
          <p:cNvPr id="102" name="Google Shape;313;p9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5000"/>
              </a:lnSpc>
              <a:buClr>
                <a:schemeClr val="dk1"/>
              </a:buClr>
              <a:buSzPts val="1600"/>
            </a:pPr>
            <a:r>
              <a:rPr lang="hu-HU" sz="1600" b="1" dirty="0">
                <a:solidFill>
                  <a:srgbClr val="3F6623"/>
                </a:solidFill>
              </a:rPr>
              <a:t>Amazon </a:t>
            </a:r>
            <a:r>
              <a:rPr lang="hu-HU" sz="1600" b="1" dirty="0" smtClean="0">
                <a:solidFill>
                  <a:srgbClr val="3F6623"/>
                </a:solidFill>
              </a:rPr>
              <a:t>1678</a:t>
            </a:r>
            <a:endParaRPr lang="en-US" sz="1600" b="1" dirty="0" smtClean="0">
              <a:solidFill>
                <a:srgbClr val="0000FF"/>
              </a:solidFill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 dirty="0" err="1" smtClean="0">
                <a:solidFill>
                  <a:srgbClr val="0000FF"/>
                </a:solidFill>
                <a:sym typeface="Arial"/>
              </a:rPr>
              <a:t>ebay</a:t>
            </a:r>
            <a:r>
              <a:rPr lang="en-US" sz="1600" b="1" dirty="0" smtClean="0">
                <a:solidFill>
                  <a:srgbClr val="0000FF"/>
                </a:solidFill>
                <a:sym typeface="Arial"/>
              </a:rPr>
              <a:t> 8734</a:t>
            </a:r>
          </a:p>
        </p:txBody>
      </p:sp>
      <p:grpSp>
        <p:nvGrpSpPr>
          <p:cNvPr id="483" name="Group 482"/>
          <p:cNvGrpSpPr/>
          <p:nvPr/>
        </p:nvGrpSpPr>
        <p:grpSpPr>
          <a:xfrm>
            <a:off x="3271644" y="2094486"/>
            <a:ext cx="3673866" cy="1205616"/>
            <a:chOff x="3271644" y="2094486"/>
            <a:chExt cx="3673866" cy="1205616"/>
          </a:xfrm>
        </p:grpSpPr>
        <p:cxnSp>
          <p:nvCxnSpPr>
            <p:cNvPr id="86" name="Google Shape;297;p9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1" name="Google Shape;386;p12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lang="en-US" sz="1600" dirty="0">
                  <a:solidFill>
                    <a:srgbClr val="CC0000"/>
                  </a:solidFill>
                </a:rPr>
                <a:t>U</a:t>
              </a:r>
              <a:r>
                <a:rPr lang="en-US" sz="1600" dirty="0" smtClean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sual HTTP Request</a:t>
              </a:r>
            </a:p>
            <a:p>
              <a:pPr marL="342900" indent="-342900">
                <a:lnSpc>
                  <a:spcPct val="90000"/>
                </a:lnSpc>
                <a:buClr>
                  <a:schemeClr val="accent2"/>
                </a:buClr>
                <a:buSzPts val="1700"/>
              </a:pPr>
              <a:r>
                <a:rPr lang="en-US" sz="1600" dirty="0" smtClean="0">
                  <a:solidFill>
                    <a:srgbClr val="3F6623"/>
                  </a:solidFill>
                </a:rPr>
                <a:t>Cookie : </a:t>
              </a:r>
              <a:r>
                <a:rPr lang="en-US" sz="1600" dirty="0">
                  <a:solidFill>
                    <a:srgbClr val="3F6623"/>
                  </a:solidFill>
                </a:rPr>
                <a:t>1678</a:t>
              </a:r>
              <a:endParaRPr lang="en-US" sz="1100" dirty="0">
                <a:solidFill>
                  <a:srgbClr val="3F6623"/>
                </a:solidFill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1100" dirty="0"/>
            </a:p>
          </p:txBody>
        </p:sp>
      </p:grpSp>
      <p:cxnSp>
        <p:nvCxnSpPr>
          <p:cNvPr id="125" name="Google Shape;297;p9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313;p9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5000"/>
              </a:lnSpc>
              <a:buClr>
                <a:schemeClr val="dk1"/>
              </a:buClr>
              <a:buSzPts val="1600"/>
            </a:pPr>
            <a:r>
              <a:rPr lang="en-US" b="1" dirty="0" smtClean="0">
                <a:solidFill>
                  <a:srgbClr val="3F6623"/>
                </a:solidFill>
              </a:rPr>
              <a:t>Cookie specific action</a:t>
            </a:r>
            <a:endParaRPr lang="en-US" b="1" dirty="0" smtClean="0">
              <a:solidFill>
                <a:srgbClr val="0000FF"/>
              </a:solidFill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lang="en-US" b="1" dirty="0" smtClean="0">
              <a:solidFill>
                <a:srgbClr val="0000FF"/>
              </a:solidFill>
              <a:sym typeface="Arial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137" name="Google Shape;297;p9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41" name="Google Shape;313;p9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85000"/>
                </a:lnSpc>
                <a:buClr>
                  <a:schemeClr val="dk1"/>
                </a:buClr>
                <a:buSzPts val="1600"/>
              </a:pPr>
              <a:r>
                <a:rPr lang="en-US" sz="1200" b="1" dirty="0" smtClean="0">
                  <a:solidFill>
                    <a:schemeClr val="tx1"/>
                  </a:solidFill>
                </a:rPr>
                <a:t>Access</a:t>
              </a:r>
              <a:endParaRPr lang="en-US" sz="1200" b="1" dirty="0" smtClean="0">
                <a:solidFill>
                  <a:schemeClr val="tx1"/>
                </a:solidFill>
                <a:sym typeface="Arial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lvl="0" indent="-285750">
              <a:lnSpc>
                <a:spcPct val="85000"/>
              </a:lnSpc>
              <a:buSzPts val="3480"/>
            </a:pPr>
            <a:r>
              <a:rPr lang="en-US" sz="2800" b="1" dirty="0" smtClean="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lang="en-US" sz="2800" dirty="0">
              <a:solidFill>
                <a:srgbClr val="CC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1214378"/>
      </p:ext>
    </p:extLst>
  </p:cSld>
  <p:clrMapOvr>
    <a:masterClrMapping/>
  </p:clrMapOvr>
  <p:transition spd="slow" advTm="69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2" grpId="0"/>
      <p:bldP spid="102" grpId="0"/>
      <p:bldP spid="133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Cookies (continued)</a:t>
            </a:r>
            <a:endParaRPr/>
          </a:p>
        </p:txBody>
      </p:sp>
      <p:sp>
        <p:nvSpPr>
          <p:cNvPr id="507" name="Google Shape;507;p19"/>
          <p:cNvSpPr txBox="1">
            <a:spLocks noGrp="1"/>
          </p:cNvSpPr>
          <p:nvPr>
            <p:ph type="body" idx="1"/>
          </p:nvPr>
        </p:nvSpPr>
        <p:spPr>
          <a:xfrm>
            <a:off x="1897063" y="1389063"/>
            <a:ext cx="3810000" cy="2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What cookies can be used for:</a:t>
            </a:r>
            <a:endParaRPr dirty="0"/>
          </a:p>
          <a:p>
            <a:pPr marL="285750" lvl="0" indent="-285750" algn="l" rtl="0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 dirty="0"/>
              <a:t>Authorization</a:t>
            </a:r>
            <a:endParaRPr sz="2200" dirty="0"/>
          </a:p>
          <a:p>
            <a:pPr marL="285750" lvl="0" indent="-285750" algn="l" rtl="0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 dirty="0"/>
              <a:t>Shopping carts</a:t>
            </a:r>
            <a:endParaRPr dirty="0"/>
          </a:p>
          <a:p>
            <a:pPr marL="285750" lvl="0" indent="-285750" algn="l" rtl="0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 dirty="0"/>
              <a:t>Recommendations</a:t>
            </a:r>
            <a:endParaRPr sz="2200" dirty="0"/>
          </a:p>
          <a:p>
            <a:pPr marL="285750" lvl="0" indent="-285750" algn="l" rtl="0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 dirty="0"/>
              <a:t>User session state (Web email)</a:t>
            </a:r>
            <a:endParaRPr dirty="0"/>
          </a:p>
        </p:txBody>
      </p:sp>
      <p:sp>
        <p:nvSpPr>
          <p:cNvPr id="508" name="Google Shape;508;p19"/>
          <p:cNvSpPr/>
          <p:nvPr/>
        </p:nvSpPr>
        <p:spPr>
          <a:xfrm>
            <a:off x="6194425" y="1471614"/>
            <a:ext cx="3810000" cy="2065337"/>
          </a:xfrm>
          <a:prstGeom prst="rect">
            <a:avLst/>
          </a:prstGeom>
          <a:noFill/>
          <a:ln w="19050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lang="en-US" sz="2400" b="1" i="1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/>
          </a:p>
        </p:txBody>
      </p:sp>
      <p:sp>
        <p:nvSpPr>
          <p:cNvPr id="509" name="Google Shape;509;p19"/>
          <p:cNvSpPr txBox="1"/>
          <p:nvPr/>
        </p:nvSpPr>
        <p:spPr>
          <a:xfrm>
            <a:off x="8869363" y="1243014"/>
            <a:ext cx="1135062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lang="en-US" sz="2400" dirty="0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dirty="0"/>
          </a:p>
        </p:txBody>
      </p:sp>
      <p:sp>
        <p:nvSpPr>
          <p:cNvPr id="510" name="Google Shape;510;p19"/>
          <p:cNvSpPr/>
          <p:nvPr/>
        </p:nvSpPr>
        <p:spPr>
          <a:xfrm>
            <a:off x="1897063" y="4216500"/>
            <a:ext cx="5702400" cy="26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lang="en-US" sz="2400" b="1" i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918905"/>
      </p:ext>
    </p:extLst>
  </p:cSld>
  <p:clrMapOvr>
    <a:masterClrMapping/>
  </p:clrMapOvr>
  <p:transition spd="slow" advTm="69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 animBg="1"/>
      <p:bldP spid="509" grpId="0" animBg="1"/>
      <p:bldP spid="510" grpId="0"/>
    </p:bldLst>
  </p:timing>
  <p:extLst mod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977" y="1380068"/>
            <a:ext cx="10053046" cy="2616199"/>
          </a:xfrm>
        </p:spPr>
        <p:txBody>
          <a:bodyPr/>
          <a:lstStyle/>
          <a:p>
            <a:r>
              <a:rPr lang="en-MY" dirty="0" smtClean="0"/>
              <a:t>Web Cache or Proxy Server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4931" y="3996267"/>
            <a:ext cx="6987645" cy="1388534"/>
          </a:xfrm>
        </p:spPr>
        <p:txBody>
          <a:bodyPr>
            <a:normAutofit/>
          </a:bodyPr>
          <a:lstStyle/>
          <a:p>
            <a:r>
              <a:rPr lang="en-MY" sz="2800" dirty="0" smtClean="0"/>
              <a:t>Part 5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664431600"/>
      </p:ext>
    </p:extLst>
  </p:cSld>
  <p:clrMapOvr>
    <a:masterClrMapping/>
  </p:clrMapOvr>
  <p:transition spd="slow" advTm="7495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Objectives </a:t>
            </a:r>
            <a:r>
              <a:rPr lang="mr-IN" b="1" dirty="0" smtClean="0"/>
              <a:t>–</a:t>
            </a:r>
            <a:r>
              <a:rPr lang="en-US" b="1" dirty="0" smtClean="0"/>
              <a:t> Part 5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8310" y="1803402"/>
            <a:ext cx="10018713" cy="4381499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 smtClean="0"/>
              <a:t>What is a Web Cache (Proxy Servers)?</a:t>
            </a:r>
          </a:p>
          <a:p>
            <a:endParaRPr lang="en-US" sz="3600" dirty="0" smtClean="0"/>
          </a:p>
          <a:p>
            <a:r>
              <a:rPr lang="en-US" sz="3600" dirty="0" smtClean="0"/>
              <a:t>Advantages of Web Cache</a:t>
            </a:r>
          </a:p>
          <a:p>
            <a:endParaRPr lang="en-US" sz="3600" dirty="0" smtClean="0"/>
          </a:p>
          <a:p>
            <a:r>
              <a:rPr lang="en-US" sz="3600" dirty="0" smtClean="0"/>
              <a:t>Web Caching Example</a:t>
            </a:r>
          </a:p>
          <a:p>
            <a:endParaRPr lang="en-US" sz="3600" dirty="0" smtClean="0"/>
          </a:p>
          <a:p>
            <a:r>
              <a:rPr lang="en-US" sz="3600" dirty="0" smtClean="0"/>
              <a:t>Problems of Web Caching</a:t>
            </a:r>
          </a:p>
          <a:p>
            <a:endParaRPr lang="en-US" sz="3600" dirty="0" smtClean="0"/>
          </a:p>
          <a:p>
            <a:r>
              <a:rPr lang="en-US" sz="3600" dirty="0" smtClean="0"/>
              <a:t>Conditional-GET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220789"/>
      </p:ext>
    </p:extLst>
  </p:cSld>
  <p:clrMapOvr>
    <a:masterClrMapping/>
  </p:clrMapOvr>
  <p:transition spd="slow" advTm="3403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Objectives (Application Layer)</a:t>
            </a:r>
            <a:endParaRPr b="1"/>
          </a:p>
        </p:txBody>
      </p:sp>
      <p:sp>
        <p:nvSpPr>
          <p:cNvPr id="162" name="Google Shape;162;p2"/>
          <p:cNvSpPr txBox="1">
            <a:spLocks noGrp="1"/>
          </p:cNvSpPr>
          <p:nvPr>
            <p:ph type="body" idx="1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Principles of network applications</a:t>
            </a:r>
            <a:endParaRPr sz="32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Web and HTTP</a:t>
            </a:r>
            <a:endParaRPr sz="32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Electronic Mail (SMTP, POP3, IMAP) </a:t>
            </a:r>
            <a:endParaRPr sz="32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DNS</a:t>
            </a:r>
            <a:endParaRPr sz="32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P2P Applications</a:t>
            </a:r>
            <a:endParaRPr sz="32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Video streaming and content distribution networks</a:t>
            </a:r>
            <a:endParaRPr sz="3200" dirty="0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Socket Programming with UDP and TCP</a:t>
            </a:r>
            <a:endParaRPr sz="3200" dirty="0"/>
          </a:p>
          <a:p>
            <a:pPr marL="285750" lvl="0" indent="-64770" algn="l" rtl="0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endParaRPr sz="2800" dirty="0"/>
          </a:p>
        </p:txBody>
      </p:sp>
      <p:pic>
        <p:nvPicPr>
          <p:cNvPr id="163" name="Google Shape;1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ransition spd="slow" advTm="886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0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id="517" name="Google Shape;517;p20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20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19" name="Google Shape;519;p20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id="520" name="Google Shape;520;p20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20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523" name="Google Shape;523;p20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8" name="Google Shape;528;p20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529" name="Google Shape;529;p20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0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1" name="Google Shape;531;p20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" name="Google Shape;532;p20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533" name="Google Shape;533;p20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0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5" name="Google Shape;535;p20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7" name="Google Shape;537;p20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538" name="Google Shape;538;p20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0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0" name="Google Shape;540;p20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41" name="Google Shape;541;p20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542" name="Google Shape;542;p20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0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4" name="Google Shape;544;p20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20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556" name="Google Shape;556;p20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1" name="Google Shape;561;p20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562" name="Google Shape;562;p20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0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4" name="Google Shape;564;p20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5" name="Google Shape;565;p20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566" name="Google Shape;566;p20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0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8" name="Google Shape;568;p20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20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571" name="Google Shape;571;p20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0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3" name="Google Shape;573;p20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74" name="Google Shape;574;p20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575" name="Google Shape;575;p20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/>
              <a:t>Web caches (proxy server)</a:t>
            </a:r>
            <a:endParaRPr b="1" dirty="0"/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33363" lvl="0" indent="-233363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User sets browser: Web accesses via  cache</a:t>
            </a:r>
            <a:endParaRPr sz="2400" dirty="0"/>
          </a:p>
          <a:p>
            <a:pPr marL="233363" lvl="0" indent="-233363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 dirty="0"/>
              <a:t>Browser sends all HTTP requests to cache</a:t>
            </a:r>
            <a:endParaRPr sz="2400" dirty="0"/>
          </a:p>
          <a:p>
            <a:pPr marL="685800" lvl="1" indent="-228600" algn="l" rtl="0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 dirty="0"/>
              <a:t>Object in cache: cache returns object </a:t>
            </a:r>
            <a:endParaRPr sz="2400" dirty="0"/>
          </a:p>
          <a:p>
            <a:pPr marL="685800" lvl="1" indent="-228600" algn="l" rtl="0"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 dirty="0"/>
              <a:t>Else cache requests object from origin server, then returns object to client</a:t>
            </a:r>
            <a:endParaRPr sz="2400" dirty="0"/>
          </a:p>
        </p:txBody>
      </p:sp>
      <p:sp>
        <p:nvSpPr>
          <p:cNvPr id="590" name="Google Shape;590;p20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lang="en-US" sz="3200" i="1" dirty="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lang="en-US" sz="32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sz="1600" dirty="0"/>
          </a:p>
        </p:txBody>
      </p:sp>
      <p:sp>
        <p:nvSpPr>
          <p:cNvPr id="591" name="Google Shape;591;p20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0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0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20"/>
          <p:cNvGrpSpPr/>
          <p:nvPr/>
        </p:nvGrpSpPr>
        <p:grpSpPr>
          <a:xfrm>
            <a:off x="6127842" y="3878316"/>
            <a:ext cx="1557246" cy="980970"/>
            <a:chOff x="2900" y="2443"/>
            <a:chExt cx="981" cy="618"/>
          </a:xfrm>
        </p:grpSpPr>
        <p:cxnSp>
          <p:nvCxnSpPr>
            <p:cNvPr id="595" name="Google Shape;595;p20"/>
            <p:cNvCxnSpPr/>
            <p:nvPr/>
          </p:nvCxnSpPr>
          <p:spPr>
            <a:xfrm rot="10800000" flipH="1">
              <a:off x="2998" y="2580"/>
              <a:ext cx="883" cy="479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96" name="Google Shape;596;p20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 dirty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sz="24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20"/>
          <p:cNvGrpSpPr/>
          <p:nvPr/>
        </p:nvGrpSpPr>
        <p:grpSpPr>
          <a:xfrm>
            <a:off x="6324429" y="4152061"/>
            <a:ext cx="1567207" cy="1071654"/>
            <a:chOff x="3024" y="2615"/>
            <a:chExt cx="987" cy="675"/>
          </a:xfrm>
        </p:grpSpPr>
        <p:cxnSp>
          <p:nvCxnSpPr>
            <p:cNvPr id="598" name="Google Shape;598;p20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99" name="Google Shape;599;p20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 dirty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sz="24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20"/>
          <p:cNvGrpSpPr/>
          <p:nvPr/>
        </p:nvGrpSpPr>
        <p:grpSpPr>
          <a:xfrm>
            <a:off x="6289675" y="2867220"/>
            <a:ext cx="3251200" cy="964174"/>
            <a:chOff x="3002" y="1832"/>
            <a:chExt cx="2048" cy="607"/>
          </a:xfrm>
        </p:grpSpPr>
        <p:sp>
          <p:nvSpPr>
            <p:cNvPr id="601" name="Google Shape;601;p20"/>
            <p:cNvSpPr/>
            <p:nvPr/>
          </p:nvSpPr>
          <p:spPr>
            <a:xfrm>
              <a:off x="3002" y="1979"/>
              <a:ext cx="2048" cy="460"/>
            </a:xfrm>
            <a:custGeom>
              <a:avLst/>
              <a:gdLst/>
              <a:ahLst/>
              <a:cxnLst/>
              <a:rect l="l" t="t" r="r" b="b"/>
              <a:pathLst>
                <a:path w="2048" h="460" extrusionOk="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2" name="Google Shape;602;p20"/>
            <p:cNvSpPr txBox="1"/>
            <p:nvPr/>
          </p:nvSpPr>
          <p:spPr>
            <a:xfrm rot="1422049">
              <a:off x="3083" y="200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 dirty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sz="24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0"/>
            <p:cNvSpPr txBox="1"/>
            <p:nvPr/>
          </p:nvSpPr>
          <p:spPr>
            <a:xfrm rot="-1419968">
              <a:off x="4114" y="201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20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0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07" name="Google Shape;60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0"/>
          <p:cNvGrpSpPr/>
          <p:nvPr/>
        </p:nvGrpSpPr>
        <p:grpSpPr>
          <a:xfrm>
            <a:off x="5542015" y="2697039"/>
            <a:ext cx="4178562" cy="1814512"/>
            <a:chOff x="2515" y="1687"/>
            <a:chExt cx="2632" cy="1143"/>
          </a:xfrm>
        </p:grpSpPr>
        <p:sp>
          <p:nvSpPr>
            <p:cNvPr id="609" name="Google Shape;609;p20"/>
            <p:cNvSpPr/>
            <p:nvPr/>
          </p:nvSpPr>
          <p:spPr>
            <a:xfrm>
              <a:off x="2985" y="2026"/>
              <a:ext cx="2119" cy="476"/>
            </a:xfrm>
            <a:custGeom>
              <a:avLst/>
              <a:gdLst/>
              <a:ahLst/>
              <a:cxnLst/>
              <a:rect l="l" t="t" r="r" b="b"/>
              <a:pathLst>
                <a:path w="2119" h="476" extrusionOk="0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0" name="Google Shape;610;p20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 dirty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sz="24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600" dirty="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sz="24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2" name="Google Shape;612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4" name="Google Shape;614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864350"/>
      </p:ext>
    </p:extLst>
  </p:cSld>
  <p:clrMapOvr>
    <a:masterClrMapping/>
  </p:clrMapOvr>
  <p:transition spd="slow" advTm="1606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build="p"/>
      <p:bldP spid="590" grpId="0"/>
    </p:bldLst>
  </p:timing>
  <p:extLst mod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1"/>
          <p:cNvSpPr txBox="1">
            <a:spLocks noGrp="1"/>
          </p:cNvSpPr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/>
              <a:t>More about Web caching</a:t>
            </a:r>
            <a:endParaRPr/>
          </a:p>
        </p:txBody>
      </p:sp>
      <p:sp>
        <p:nvSpPr>
          <p:cNvPr id="654" name="Google Shape;654;p21"/>
          <p:cNvSpPr txBox="1">
            <a:spLocks noGrp="1"/>
          </p:cNvSpPr>
          <p:nvPr>
            <p:ph type="body" idx="1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lang="en-US" sz="3200" b="1" dirty="0" smtClean="0"/>
              <a:t>A Proxy </a:t>
            </a:r>
            <a:r>
              <a:rPr lang="en-US" sz="3200" b="1" dirty="0"/>
              <a:t>S</a:t>
            </a:r>
            <a:r>
              <a:rPr lang="en-US" sz="3200" b="1" dirty="0" smtClean="0"/>
              <a:t>erver acts </a:t>
            </a:r>
            <a:r>
              <a:rPr lang="en-US" sz="3200" b="1" dirty="0"/>
              <a:t>as both client and server</a:t>
            </a:r>
            <a:endParaRPr sz="2400" dirty="0"/>
          </a:p>
          <a:p>
            <a:pPr marL="742950" lvl="1" indent="-285750" algn="l" rtl="0"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 dirty="0"/>
              <a:t>Server for original requesting client</a:t>
            </a:r>
            <a:endParaRPr sz="2000" dirty="0"/>
          </a:p>
          <a:p>
            <a:pPr marL="742950" lvl="1" indent="-285750" algn="l" rtl="0"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 dirty="0"/>
              <a:t>Client to origin server</a:t>
            </a:r>
            <a:endParaRPr sz="2000" dirty="0"/>
          </a:p>
          <a:p>
            <a:pPr marL="285750" lvl="0" indent="-285750" algn="l" rtl="0"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200" b="1" dirty="0"/>
              <a:t>Typically </a:t>
            </a:r>
            <a:r>
              <a:rPr lang="en-US" sz="3200" b="1" dirty="0" smtClean="0"/>
              <a:t>Proxy Servers are installed by </a:t>
            </a:r>
            <a:r>
              <a:rPr lang="en-US" sz="3200" b="1" dirty="0" smtClean="0">
                <a:solidFill>
                  <a:srgbClr val="0000FF"/>
                </a:solidFill>
              </a:rPr>
              <a:t>ISPs</a:t>
            </a:r>
          </a:p>
          <a:p>
            <a:pPr marL="742950" lvl="1" indent="-285750">
              <a:spcBef>
                <a:spcPts val="1081"/>
              </a:spcBef>
              <a:buSzPts val="3487"/>
            </a:pPr>
            <a:r>
              <a:rPr lang="en-US" sz="3000" dirty="0" smtClean="0"/>
              <a:t>University</a:t>
            </a:r>
          </a:p>
          <a:p>
            <a:pPr marL="742950" lvl="1" indent="-285750">
              <a:spcBef>
                <a:spcPts val="1081"/>
              </a:spcBef>
              <a:buSzPts val="3487"/>
            </a:pPr>
            <a:r>
              <a:rPr lang="en-US" sz="3000" dirty="0" smtClean="0"/>
              <a:t>Company</a:t>
            </a:r>
          </a:p>
          <a:p>
            <a:pPr marL="742950" lvl="1" indent="-285750">
              <a:spcBef>
                <a:spcPts val="1081"/>
              </a:spcBef>
              <a:buSzPts val="3487"/>
            </a:pPr>
            <a:r>
              <a:rPr lang="en-US" sz="3000" dirty="0"/>
              <a:t>R</a:t>
            </a:r>
            <a:r>
              <a:rPr lang="en-US" sz="3000" dirty="0" smtClean="0"/>
              <a:t>esidential ISP</a:t>
            </a:r>
            <a:endParaRPr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150774"/>
      </p:ext>
    </p:extLst>
  </p:cSld>
  <p:clrMapOvr>
    <a:masterClrMapping/>
  </p:clrMapOvr>
  <p:transition spd="slow" advTm="4922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94025"/>
            <a:ext cx="10018713" cy="783549"/>
          </a:xfrm>
        </p:spPr>
        <p:txBody>
          <a:bodyPr/>
          <a:lstStyle/>
          <a:p>
            <a:r>
              <a:rPr lang="en-US" b="1" dirty="0" smtClean="0"/>
              <a:t>Advantages of Web Caching 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4707" y="1695735"/>
            <a:ext cx="10018713" cy="4766910"/>
          </a:xfrm>
        </p:spPr>
        <p:txBody>
          <a:bodyPr>
            <a:normAutofit/>
          </a:bodyPr>
          <a:lstStyle/>
          <a:p>
            <a:pPr marL="285750" lvl="0" indent="-285750">
              <a:spcBef>
                <a:spcPts val="1040"/>
              </a:spcBef>
              <a:buSzPts val="3190"/>
            </a:pPr>
            <a:r>
              <a:rPr lang="en-US" sz="3600" dirty="0">
                <a:solidFill>
                  <a:schemeClr val="tx1"/>
                </a:solidFill>
              </a:rPr>
              <a:t>Reduce r</a:t>
            </a:r>
            <a:r>
              <a:rPr lang="en-US" sz="3600" dirty="0"/>
              <a:t>esponse time for client request</a:t>
            </a:r>
          </a:p>
          <a:p>
            <a:pPr marL="285750" lvl="0" indent="-285750">
              <a:spcBef>
                <a:spcPts val="1040"/>
              </a:spcBef>
              <a:buSzPts val="3190"/>
            </a:pPr>
            <a:r>
              <a:rPr lang="en-US" sz="3600" dirty="0" smtClean="0"/>
              <a:t>Saves bandwidth (prevents downloading of same content multiple times)</a:t>
            </a:r>
            <a:endParaRPr lang="en-US" sz="3600" dirty="0"/>
          </a:p>
          <a:p>
            <a:pPr marL="285750" lvl="0" indent="-285750">
              <a:spcBef>
                <a:spcPts val="1040"/>
              </a:spcBef>
              <a:buSzPts val="3190"/>
            </a:pPr>
            <a:r>
              <a:rPr lang="en-US" sz="3600" dirty="0" smtClean="0"/>
              <a:t>Helps log usage, block unwanted traffic</a:t>
            </a:r>
          </a:p>
          <a:p>
            <a:pPr marL="285750" lvl="0" indent="-285750">
              <a:spcBef>
                <a:spcPts val="1040"/>
              </a:spcBef>
              <a:buSzPts val="3190"/>
            </a:pPr>
            <a:r>
              <a:rPr lang="en-US" sz="3600" dirty="0" smtClean="0"/>
              <a:t>Internet </a:t>
            </a:r>
            <a:r>
              <a:rPr lang="en-US" sz="3600" dirty="0"/>
              <a:t>dense with caches: </a:t>
            </a:r>
          </a:p>
          <a:p>
            <a:pPr marL="742950" lvl="1" indent="-285750">
              <a:spcBef>
                <a:spcPts val="1040"/>
              </a:spcBef>
              <a:buSzPts val="3190"/>
            </a:pPr>
            <a:r>
              <a:rPr lang="en-US" sz="3200" dirty="0" smtClean="0"/>
              <a:t>enables </a:t>
            </a:r>
            <a:r>
              <a:rPr lang="en-US" sz="3200" dirty="0"/>
              <a:t>“poor” content providers to effectively deliver content (so too does P2P file sharing)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4886835"/>
      </p:ext>
    </p:extLst>
  </p:cSld>
  <p:clrMapOvr>
    <a:masterClrMapping/>
  </p:clrMapOvr>
  <p:transition spd="slow" advTm="1022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1" name="Google Shape;661;p22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22"/>
          <p:cNvSpPr txBox="1">
            <a:spLocks noGrp="1"/>
          </p:cNvSpPr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663" name="Google Shape;663;p22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/>
          </a:p>
        </p:txBody>
      </p:sp>
      <p:cxnSp>
        <p:nvCxnSpPr>
          <p:cNvPr id="664" name="Google Shape;664;p22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22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22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22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22"/>
          <p:cNvSpPr/>
          <p:nvPr/>
        </p:nvSpPr>
        <p:spPr>
          <a:xfrm>
            <a:off x="6981826" y="2022475"/>
            <a:ext cx="2174875" cy="1581150"/>
          </a:xfrm>
          <a:custGeom>
            <a:avLst/>
            <a:gdLst/>
            <a:ahLst/>
            <a:cxnLst/>
            <a:rect l="l" t="t" r="r" b="b"/>
            <a:pathLst>
              <a:path w="2135" h="1662" extrusionOk="0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9" name="Google Shape;669;p22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sz="16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2"/>
          <p:cNvSpPr/>
          <p:nvPr/>
        </p:nvSpPr>
        <p:spPr>
          <a:xfrm>
            <a:off x="6562725" y="4392613"/>
            <a:ext cx="2965450" cy="1390650"/>
          </a:xfrm>
          <a:custGeom>
            <a:avLst/>
            <a:gdLst/>
            <a:ahLst/>
            <a:cxnLst/>
            <a:rect l="l" t="t" r="r" b="b"/>
            <a:pathLst>
              <a:path w="1868" h="876" extrusionOk="0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71" name="Google Shape;671;p22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22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22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22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22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22"/>
          <p:cNvSpPr txBox="1"/>
          <p:nvPr/>
        </p:nvSpPr>
        <p:spPr>
          <a:xfrm>
            <a:off x="6578090" y="4279901"/>
            <a:ext cx="12218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sz="16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2"/>
          <p:cNvSpPr txBox="1"/>
          <p:nvPr/>
        </p:nvSpPr>
        <p:spPr>
          <a:xfrm>
            <a:off x="8529638" y="4660900"/>
            <a:ext cx="142716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Mbps LAN</a:t>
            </a:r>
            <a:endParaRPr sz="24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2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Mbps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sz="24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p22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680" name="Google Shape;680;p22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683" name="Google Shape;683;p22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84" name="Google Shape;684;p22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686" name="Google Shape;686;p22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22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8" name="Google Shape;688;p22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689" name="Google Shape;689;p22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0" name="Google Shape;690;p22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692" name="Google Shape;692;p22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93" name="Google Shape;693;p22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94" name="Google Shape;694;p22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695" name="Google Shape;695;p22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2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7" name="Google Shape;697;p22"/>
          <p:cNvSpPr/>
          <p:nvPr/>
        </p:nvSpPr>
        <p:spPr>
          <a:xfrm>
            <a:off x="883973" y="933451"/>
            <a:ext cx="5843961" cy="557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3200" b="1" i="1" dirty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sz="1800" dirty="0">
              <a:solidFill>
                <a:srgbClr val="FF6600"/>
              </a:solidFill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</a:t>
            </a:r>
            <a:r>
              <a:rPr lang="en-US" sz="2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object size: </a:t>
            </a:r>
            <a:r>
              <a:rPr lang="en-US" sz="2800" b="1" dirty="0" smtClean="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</a:t>
            </a:r>
            <a:r>
              <a:rPr lang="en-US" sz="2800" b="1" dirty="0" err="1" smtClean="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Mbits</a:t>
            </a:r>
            <a:endParaRPr sz="1800" b="1" dirty="0">
              <a:solidFill>
                <a:srgbClr val="0000FF"/>
              </a:solidFill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endParaRPr lang="en-US" sz="2800" dirty="0" smtClean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800" dirty="0" err="1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</a:t>
            </a:r>
            <a:r>
              <a:rPr lang="en-US" sz="28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request rate from browsers to origin servers</a:t>
            </a:r>
            <a:r>
              <a:rPr lang="en-US" sz="28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</a:t>
            </a:r>
            <a:r>
              <a:rPr lang="en-US" sz="2800" b="1" dirty="0" smtClean="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</a:t>
            </a:r>
            <a:r>
              <a:rPr lang="en-US" sz="2800" b="1" dirty="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sec</a:t>
            </a:r>
            <a:endParaRPr sz="1800" b="1" dirty="0">
              <a:solidFill>
                <a:srgbClr val="0000FF"/>
              </a:solidFill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endParaRPr lang="en-US" sz="2800" dirty="0" smtClean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lang="en-US" sz="3200" b="1" dirty="0" smtClean="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</a:t>
            </a:r>
            <a:r>
              <a:rPr lang="en-US" sz="3200" b="1" dirty="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Mbps</a:t>
            </a:r>
            <a:endParaRPr sz="1800" b="1" dirty="0">
              <a:solidFill>
                <a:srgbClr val="0000FF"/>
              </a:solidFill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endParaRPr lang="en-US" sz="2800" dirty="0" smtClean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</a:t>
            </a:r>
            <a:r>
              <a:rPr lang="en-US" sz="2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from institutional router to any origin server: </a:t>
            </a:r>
            <a:r>
              <a:rPr lang="en-US" sz="3200" b="1" dirty="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sz="2000" b="1" dirty="0">
              <a:solidFill>
                <a:srgbClr val="0000FF"/>
              </a:solidFill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endParaRPr lang="en-US" sz="2800" dirty="0" smtClean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</a:t>
            </a:r>
            <a:r>
              <a:rPr lang="en-US" sz="2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link rate: </a:t>
            </a:r>
            <a:r>
              <a:rPr lang="en-US" sz="2800" b="1" dirty="0" smtClean="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sz="1800" b="1" dirty="0">
              <a:solidFill>
                <a:srgbClr val="0000FF"/>
              </a:solidFill>
            </a:endParaRPr>
          </a:p>
        </p:txBody>
      </p:sp>
      <p:grpSp>
        <p:nvGrpSpPr>
          <p:cNvPr id="698" name="Google Shape;698;p22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699" name="Google Shape;699;p2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22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4" name="Google Shape;704;p22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705" name="Google Shape;705;p22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22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7" name="Google Shape;707;p22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8" name="Google Shape;708;p22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709" name="Google Shape;709;p22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22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1" name="Google Shape;711;p22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3" name="Google Shape;713;p22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714" name="Google Shape;714;p22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2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6" name="Google Shape;716;p2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17" name="Google Shape;717;p22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718" name="Google Shape;718;p22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2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" name="Google Shape;720;p22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22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id="732" name="Google Shape;732;p22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2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734" name="Google Shape;734;p22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735" name="Google Shape;735;p2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0" name="Google Shape;740;p22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741" name="Google Shape;741;p22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22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3" name="Google Shape;743;p22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4" name="Google Shape;744;p22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7" name="Google Shape;747;p22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9" name="Google Shape;749;p22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750" name="Google Shape;750;p22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2" name="Google Shape;752;p2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53" name="Google Shape;753;p22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6" name="Google Shape;756;p22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22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768" name="Google Shape;768;p2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3" name="Google Shape;773;p22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774" name="Google Shape;774;p22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2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6" name="Google Shape;776;p22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7" name="Google Shape;777;p22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778" name="Google Shape;778;p22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0" name="Google Shape;780;p22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2" name="Google Shape;782;p22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783" name="Google Shape;783;p22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5" name="Google Shape;785;p2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86" name="Google Shape;786;p22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787" name="Google Shape;787;p22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2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9" name="Google Shape;789;p22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22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801" name="Google Shape;801;p2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6" name="Google Shape;806;p22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807" name="Google Shape;807;p22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9" name="Google Shape;809;p22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0" name="Google Shape;810;p22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811" name="Google Shape;811;p22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3" name="Google Shape;813;p22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5" name="Google Shape;815;p22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816" name="Google Shape;816;p22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8" name="Google Shape;818;p2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19" name="Google Shape;819;p22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820" name="Google Shape;820;p22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2" name="Google Shape;822;p22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22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834" name="Google Shape;834;p2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9" name="Google Shape;839;p22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840" name="Google Shape;840;p22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2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2" name="Google Shape;842;p22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3" name="Google Shape;843;p22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844" name="Google Shape;844;p22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2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6" name="Google Shape;846;p22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p22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849" name="Google Shape;849;p22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2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1" name="Google Shape;851;p2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52" name="Google Shape;852;p22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853" name="Google Shape;853;p22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2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5" name="Google Shape;855;p22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22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867" name="Google Shape;867;p22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2" name="Google Shape;872;p22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873" name="Google Shape;873;p22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5" name="Google Shape;875;p22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22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877" name="Google Shape;877;p22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22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p22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882" name="Google Shape;882;p22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4" name="Google Shape;884;p22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85" name="Google Shape;885;p22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886" name="Google Shape;886;p22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8" name="Google Shape;888;p22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22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id="900" name="Google Shape;900;p22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1" name="Google Shape;901;p2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902" name="Google Shape;902;p22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id="903" name="Google Shape;903;p22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4" name="Google Shape;904;p2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246" name="Google Shape;61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6951237" y="2948009"/>
            <a:ext cx="616881" cy="1447800"/>
            <a:chOff x="6503550" y="2958547"/>
            <a:chExt cx="616881" cy="1447800"/>
          </a:xfrm>
        </p:grpSpPr>
        <p:sp>
          <p:nvSpPr>
            <p:cNvPr id="247" name="Google Shape;602;p20"/>
            <p:cNvSpPr txBox="1"/>
            <p:nvPr/>
          </p:nvSpPr>
          <p:spPr>
            <a:xfrm rot="17485923">
              <a:off x="5918130" y="3543967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sz="180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97;p9"/>
            <p:cNvCxnSpPr/>
            <p:nvPr/>
          </p:nvCxnSpPr>
          <p:spPr>
            <a:xfrm flipV="1">
              <a:off x="6635932" y="3047436"/>
              <a:ext cx="484499" cy="1345178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2" name="Group 251"/>
          <p:cNvGrpSpPr/>
          <p:nvPr/>
        </p:nvGrpSpPr>
        <p:grpSpPr>
          <a:xfrm>
            <a:off x="9337956" y="3276182"/>
            <a:ext cx="389966" cy="1447800"/>
            <a:chOff x="6416540" y="2970633"/>
            <a:chExt cx="389966" cy="1447800"/>
          </a:xfrm>
        </p:grpSpPr>
        <p:sp>
          <p:nvSpPr>
            <p:cNvPr id="253" name="Google Shape;602;p20"/>
            <p:cNvSpPr txBox="1"/>
            <p:nvPr/>
          </p:nvSpPr>
          <p:spPr>
            <a:xfrm rot="15610373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sz="180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" name="Google Shape;297;p9"/>
            <p:cNvCxnSpPr/>
            <p:nvPr/>
          </p:nvCxnSpPr>
          <p:spPr>
            <a:xfrm flipH="1" flipV="1">
              <a:off x="6416540" y="3048526"/>
              <a:ext cx="219392" cy="1344088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6" name="Group 255"/>
          <p:cNvGrpSpPr/>
          <p:nvPr/>
        </p:nvGrpSpPr>
        <p:grpSpPr>
          <a:xfrm>
            <a:off x="7876448" y="3130551"/>
            <a:ext cx="340453" cy="1447800"/>
            <a:chOff x="6380147" y="2970633"/>
            <a:chExt cx="340453" cy="1447800"/>
          </a:xfrm>
        </p:grpSpPr>
        <p:sp>
          <p:nvSpPr>
            <p:cNvPr id="257" name="Google Shape;602;p20"/>
            <p:cNvSpPr txBox="1"/>
            <p:nvPr/>
          </p:nvSpPr>
          <p:spPr>
            <a:xfrm rot="1644849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sz="180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Google Shape;297;p9"/>
            <p:cNvCxnSpPr/>
            <p:nvPr/>
          </p:nvCxnSpPr>
          <p:spPr>
            <a:xfrm flipV="1">
              <a:off x="6635932" y="3026196"/>
              <a:ext cx="84668" cy="1366418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60" name="Oval 259"/>
          <p:cNvSpPr/>
          <p:nvPr/>
        </p:nvSpPr>
        <p:spPr>
          <a:xfrm>
            <a:off x="8625200" y="4448151"/>
            <a:ext cx="1331599" cy="8984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689" y="4356088"/>
            <a:ext cx="311176" cy="311176"/>
          </a:xfrm>
          <a:prstGeom prst="rect">
            <a:avLst/>
          </a:prstGeom>
        </p:spPr>
      </p:pic>
      <p:sp>
        <p:nvSpPr>
          <p:cNvPr id="265" name="Oval 264"/>
          <p:cNvSpPr/>
          <p:nvPr/>
        </p:nvSpPr>
        <p:spPr>
          <a:xfrm>
            <a:off x="8204803" y="3503624"/>
            <a:ext cx="1331599" cy="8984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098599"/>
      </p:ext>
    </p:extLst>
  </p:cSld>
  <p:clrMapOvr>
    <a:masterClrMapping/>
  </p:clrMapOvr>
  <p:transition spd="slow" advTm="1218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8174E-6 -5.26145E-6 C 0.00703 -0.16151 0.01419 -0.32301 0.02357 -0.32301 C 0.03295 -0.32301 0.05131 -0.05299 0.05626 -5.26145E-6 " pathEditMode="relative" ptsTypes="aaA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260" grpId="1" animBg="1"/>
      <p:bldP spid="265" grpId="0" animBg="1"/>
      <p:bldP spid="265" grpId="1" animBg="1"/>
    </p:bldLst>
  </p:timing>
  <p:extLst mod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303" y="0"/>
            <a:ext cx="2939697" cy="3294190"/>
          </a:xfrm>
          <a:prstGeom prst="rect">
            <a:avLst/>
          </a:prstGeom>
        </p:spPr>
      </p:pic>
      <p:sp>
        <p:nvSpPr>
          <p:cNvPr id="662" name="Google Shape;662;p22"/>
          <p:cNvSpPr txBox="1">
            <a:spLocks noGrp="1"/>
          </p:cNvSpPr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dirty="0"/>
              <a:t>Caching example: </a:t>
            </a:r>
            <a:endParaRPr dirty="0"/>
          </a:p>
        </p:txBody>
      </p:sp>
      <p:cxnSp>
        <p:nvCxnSpPr>
          <p:cNvPr id="664" name="Google Shape;664;p22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22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</a:t>
            </a:r>
            <a:r>
              <a:rPr lang="en-US" sz="2400" b="1" i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endParaRPr dirty="0"/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</a:t>
            </a:r>
            <a:r>
              <a:rPr lang="en-US" sz="22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object size: 1 </a:t>
            </a:r>
            <a:r>
              <a:rPr lang="en-US" sz="2200" dirty="0" err="1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Mbits</a:t>
            </a:r>
            <a:endParaRPr dirty="0" smtClean="0"/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</a:t>
            </a:r>
            <a:r>
              <a:rPr lang="en-US" sz="22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request rate from browsers to origin servers:15/sec</a:t>
            </a:r>
            <a:endParaRPr dirty="0" smtClean="0"/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dirty="0" smtClean="0"/>
          </a:p>
        </p:txBody>
      </p:sp>
      <p:sp>
        <p:nvSpPr>
          <p:cNvPr id="259" name="Google Shape;697;p22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dirty="0"/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dirty="0" smtClean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lang="en-US" sz="24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lang="en-US" sz="24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400" b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lang="en-US" sz="24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lang="en-US" sz="2400" b="1" dirty="0" smtClean="0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lang="en-US" sz="24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</a:t>
            </a:r>
            <a:r>
              <a:rPr lang="en-US" sz="2400" b="1" i="1" dirty="0" err="1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Avg</a:t>
            </a:r>
            <a:r>
              <a:rPr lang="en-US" sz="2400" b="1" i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400" b="1" i="1" dirty="0" err="1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Req</a:t>
            </a:r>
            <a:r>
              <a:rPr lang="en-US" sz="2400" b="1" i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/sec * </a:t>
            </a:r>
            <a:r>
              <a:rPr lang="en-US" sz="2400" b="1" i="1" dirty="0" err="1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Avg</a:t>
            </a:r>
            <a:r>
              <a:rPr lang="en-US" sz="2400" b="1" i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400" b="1" i="1" dirty="0" err="1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Obj</a:t>
            </a:r>
            <a:r>
              <a:rPr lang="en-US" sz="2400" b="1" i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 Size)/Transmission Link Bandwidth 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</a:t>
            </a:r>
            <a:r>
              <a:rPr lang="en-US" sz="2400" b="1" i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</a:t>
            </a:r>
            <a:r>
              <a:rPr lang="en-US" sz="2400" b="1" i="1" dirty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400" b="1" i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       			=(15*1000000)  /  100000000=     0.15 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lang="en-US" sz="2400" b="1" i="1" dirty="0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 smtClean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lang="en-US" sz="2400" b="1" i="1" dirty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endParaRPr dirty="0">
              <a:solidFill>
                <a:srgbClr val="FF6600"/>
              </a:solidFill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utilization: </a:t>
            </a:r>
            <a:r>
              <a:rPr lang="en-US" sz="2800" b="1" dirty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dirty="0">
              <a:solidFill>
                <a:srgbClr val="FF6600"/>
              </a:solidFill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lang="en-US" sz="2800" b="1" dirty="0" smtClean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sz="22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603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Oval 260"/>
          <p:cNvSpPr/>
          <p:nvPr/>
        </p:nvSpPr>
        <p:spPr>
          <a:xfrm>
            <a:off x="4466785" y="3078419"/>
            <a:ext cx="1509380" cy="73192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4488797" y="3683163"/>
            <a:ext cx="3710096" cy="61203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4942787" y="4128032"/>
            <a:ext cx="1839549" cy="61203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8344724" y="3685042"/>
            <a:ext cx="3710096" cy="61203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7016103" y="4177943"/>
            <a:ext cx="1419340" cy="50227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8628887" y="4271073"/>
            <a:ext cx="1419338" cy="435825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6189909" y="3133950"/>
            <a:ext cx="1803212" cy="73192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5857207" y="4632825"/>
            <a:ext cx="1839549" cy="61203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7647405" y="4647053"/>
            <a:ext cx="2052220" cy="54084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9850709" y="4632825"/>
            <a:ext cx="1655896" cy="5408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3487989" y="1760876"/>
            <a:ext cx="844731" cy="544175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3640389" y="1091437"/>
            <a:ext cx="1302398" cy="544175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3378932" y="2343178"/>
            <a:ext cx="844731" cy="544175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7638195"/>
      </p:ext>
    </p:extLst>
  </p:cSld>
  <p:clrMapOvr>
    <a:masterClrMapping/>
  </p:clrMapOvr>
  <p:transition spd="slow" advTm="1923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" grpId="0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</p:bldLst>
  </p:timing>
  <p:extLst mod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196" y="3324713"/>
            <a:ext cx="2939697" cy="3294190"/>
          </a:xfrm>
          <a:prstGeom prst="rect">
            <a:avLst/>
          </a:prstGeom>
        </p:spPr>
      </p:pic>
      <p:sp>
        <p:nvSpPr>
          <p:cNvPr id="4" name="Google Shape;662;p22"/>
          <p:cNvSpPr txBox="1">
            <a:spLocks noGrp="1"/>
          </p:cNvSpPr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dirty="0"/>
              <a:t>Caching example</a:t>
            </a:r>
            <a:r>
              <a:rPr lang="en-US" dirty="0" smtClean="0"/>
              <a:t>: Solution </a:t>
            </a:r>
            <a:endParaRPr dirty="0"/>
          </a:p>
        </p:txBody>
      </p:sp>
      <p:sp>
        <p:nvSpPr>
          <p:cNvPr id="6" name="Google Shape;697;p22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dirty="0"/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dirty="0" smtClean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lang="en-US" sz="24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lang="en-US" sz="24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400" b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lang="en-US" sz="24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lang="en-US" sz="2400" b="1" dirty="0" smtClean="0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lang="en-US" sz="24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 smtClean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lang="en-US" sz="2400" b="1" i="1" dirty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endParaRPr dirty="0">
              <a:solidFill>
                <a:srgbClr val="FF6600"/>
              </a:solidFill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utilization: </a:t>
            </a:r>
            <a:r>
              <a:rPr lang="en-US" sz="2800" b="1" dirty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dirty="0">
              <a:solidFill>
                <a:srgbClr val="FF6600"/>
              </a:solidFill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lang="en-US" sz="2400" b="1" dirty="0" smtClean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sz="22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603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341198" y="2235153"/>
            <a:ext cx="273907" cy="1600097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solidFill>
              <a:srgbClr val="7E28C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6660935" y="2235153"/>
            <a:ext cx="364056" cy="1600097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</a:t>
            </a:r>
            <a:r>
              <a:rPr lang="en-US" b="1" dirty="0" err="1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8397524" y="2235153"/>
            <a:ext cx="273907" cy="1600097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Delay is 2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secs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Google Shape;697;p22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800" b="1" i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sz="1600" dirty="0"/>
          </a:p>
          <a:p>
            <a:pPr marL="457200" marR="0" lvl="0" indent="-4572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+mj-lt"/>
              <a:buAutoNum type="arabicParenR"/>
            </a:pPr>
            <a:r>
              <a:rPr lang="en-US" sz="28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</a:p>
          <a:p>
            <a:pPr marL="457200" marR="0" lvl="0" indent="-4572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+mj-lt"/>
              <a:buAutoNum type="arabicParenR"/>
            </a:pPr>
            <a:endParaRPr lang="en-US" sz="2800" dirty="0" smtClean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4572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+mj-lt"/>
              <a:buAutoNum type="arabicParenR"/>
            </a:pPr>
            <a:r>
              <a:rPr lang="en-US" sz="28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</a:p>
          <a:p>
            <a:pPr marL="342900" lvl="4" indent="-342900">
              <a:lnSpc>
                <a:spcPct val="85000"/>
              </a:lnSpc>
              <a:spcBef>
                <a:spcPts val="440"/>
              </a:spcBef>
              <a:buClr>
                <a:srgbClr val="000099"/>
              </a:buClr>
              <a:buSzPts val="2200"/>
              <a:buFont typeface="Arial"/>
              <a:buChar char="•"/>
            </a:pPr>
            <a:endParaRPr sz="22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603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375620"/>
      </p:ext>
    </p:extLst>
  </p:cSld>
  <p:clrMapOvr>
    <a:masterClrMapping/>
  </p:clrMapOvr>
  <p:transition spd="slow" advTm="541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/>
      <p:bldP spid="17" grpId="0" animBg="1"/>
      <p:bldP spid="17" grpId="1" animBg="1"/>
      <p:bldP spid="18" grpId="0" animBg="1"/>
      <p:bldP spid="1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746" y="627420"/>
            <a:ext cx="3316016" cy="3715889"/>
          </a:xfrm>
          <a:prstGeom prst="rect">
            <a:avLst/>
          </a:prstGeom>
        </p:spPr>
      </p:pic>
      <p:sp>
        <p:nvSpPr>
          <p:cNvPr id="910" name="Google Shape;910;p23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lang="en-US" sz="22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object size: 100K bits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lang="en-US" sz="22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request rate from browsers to origin servers:15/sec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lang="en-US" sz="22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from institutional router to any origin server: 2 sec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lang="en-US" sz="2200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15 </a:t>
            </a:r>
            <a:r>
              <a:rPr lang="en-US" sz="22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Mbps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lang="en-US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lang="en-US" sz="18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lang="en-US" sz="1800" dirty="0" smtClean="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sz="1800" dirty="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0" algn="l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800" dirty="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68605" algn="l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268605" algn="l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1" name="Google Shape;911;p23"/>
          <p:cNvSpPr txBox="1">
            <a:spLocks noGrp="1"/>
          </p:cNvSpPr>
          <p:nvPr>
            <p:ph type="title" idx="4294967295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 dirty="0"/>
              <a:t>Caching example: </a:t>
            </a:r>
            <a:r>
              <a:rPr lang="en-US" sz="3240" dirty="0" smtClean="0"/>
              <a:t>Solution 1</a:t>
            </a:r>
            <a:r>
              <a:rPr lang="en-US" sz="3600" dirty="0" smtClean="0"/>
              <a:t> </a:t>
            </a:r>
            <a:endParaRPr sz="3600" dirty="0"/>
          </a:p>
        </p:txBody>
      </p:sp>
      <p:cxnSp>
        <p:nvCxnSpPr>
          <p:cNvPr id="914" name="Google Shape;914;p23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5" name="Google Shape;915;p23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lang="en-US" sz="2000" dirty="0" smtClean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917" name="Google Shape;917;p23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lang="en-US" sz="1600" b="1" dirty="0" smtClean="0">
                <a:solidFill>
                  <a:srgbClr val="FF0000"/>
                </a:solidFill>
                <a:sym typeface="Arial"/>
              </a:rPr>
              <a:t>100 Mbps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Access Link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919" name="Google Shape;919;p23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dirty="0"/>
          </a:p>
        </p:txBody>
      </p:sp>
      <p:sp>
        <p:nvSpPr>
          <p:cNvPr id="920" name="Google Shape;920;p23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lang="en-US" sz="2400" i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lang="en-US" sz="2400" b="1" i="1" dirty="0" smtClean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</a:p>
        </p:txBody>
      </p:sp>
      <p:cxnSp>
        <p:nvCxnSpPr>
          <p:cNvPr id="921" name="Google Shape;921;p23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2" name="Google Shape;922;p23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lang="en-US" sz="2000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85000"/>
              </a:lnSpc>
              <a:spcBef>
                <a:spcPts val="1080"/>
              </a:spcBef>
              <a:buClr>
                <a:srgbClr val="000099"/>
              </a:buClr>
              <a:buSzPts val="1560"/>
            </a:pPr>
            <a:r>
              <a:rPr lang="en-US" sz="2000" b="1" dirty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lang="en-US" sz="2000" b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000" b="1" dirty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lang="en-US" sz="2000" b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000" b="1" dirty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lang="en-US" sz="2000" b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lang="en-US" sz="2000" b="1" dirty="0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lang="en-US" sz="2000" b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Internet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Delay</a:t>
            </a:r>
          </a:p>
          <a:p>
            <a:pPr marL="342900" indent="-342900">
              <a:lnSpc>
                <a:spcPct val="85000"/>
              </a:lnSpc>
              <a:spcBef>
                <a:spcPts val="1080"/>
              </a:spcBef>
              <a:buClr>
                <a:srgbClr val="000099"/>
              </a:buClr>
              <a:buSzPts val="1560"/>
            </a:pPr>
            <a:r>
              <a:rPr lang="en-US" sz="2000" b="1" dirty="0" smtClean="0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lang="en-US" sz="20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lang="en-US" sz="2000" b="1" dirty="0" err="1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</a:t>
            </a:r>
            <a:r>
              <a:rPr lang="en-US" sz="2000" b="1" dirty="0" err="1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secs</a:t>
            </a:r>
            <a:r>
              <a:rPr lang="en-US" sz="2000" b="1" dirty="0" smtClean="0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     </a:t>
            </a:r>
            <a:r>
              <a:rPr lang="en-US" sz="20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lang="en-US" sz="2000" b="1" dirty="0" err="1" smtClean="0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lang="en-US" sz="2000" b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2 </a:t>
            </a:r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secs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18" name="Google Shape;918;p23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Oval 264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>
                <a:schemeClr val="accent2"/>
              </a:buClr>
              <a:buSzPts val="2040"/>
            </a:pPr>
            <a:r>
              <a:rPr lang="en-US" sz="2800" i="1" dirty="0">
                <a:solidFill>
                  <a:srgbClr val="CC0000"/>
                </a:solidFill>
              </a:rPr>
              <a:t>Cost:</a:t>
            </a:r>
            <a:r>
              <a:rPr lang="en-US" sz="2800" dirty="0">
                <a:solidFill>
                  <a:schemeClr val="dk1"/>
                </a:solidFill>
              </a:rPr>
              <a:t> increased access link speed (not cheap!)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07233"/>
      </p:ext>
    </p:extLst>
  </p:cSld>
  <p:clrMapOvr>
    <a:masterClrMapping/>
  </p:clrMapOvr>
  <p:transition spd="slow" advTm="6513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0" grpId="0"/>
      <p:bldP spid="265" grpId="0" animBg="1"/>
      <p:bldP spid="265" grpId="1" animBg="1"/>
      <p:bldP spid="266" grpId="0" animBg="1"/>
      <p:bldP spid="266" grpId="1" animBg="1"/>
      <p:bldP spid="8" grpId="0"/>
    </p:bldLst>
  </p:timing>
  <p:extLst mod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4"/>
          <p:cNvSpPr/>
          <p:nvPr/>
        </p:nvSpPr>
        <p:spPr>
          <a:xfrm>
            <a:off x="6562725" y="4392613"/>
            <a:ext cx="2965450" cy="1390650"/>
          </a:xfrm>
          <a:custGeom>
            <a:avLst/>
            <a:gdLst/>
            <a:ahLst/>
            <a:cxnLst/>
            <a:rect l="l" t="t" r="r" b="b"/>
            <a:pathLst>
              <a:path w="1868" h="876" extrusionOk="0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169" name="Google Shape;1169;p24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24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24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24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24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sz="2400" dirty="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4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Mbps LAN</a:t>
            </a:r>
            <a:endParaRPr sz="24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5" name="Google Shape;1175;p24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176" name="Google Shape;1176;p24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79" name="Google Shape;1179;p24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180" name="Google Shape;1180;p24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182" name="Google Shape;1182;p24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24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4" name="Google Shape;1184;p24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id="1185" name="Google Shape;1185;p24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6" name="Google Shape;1186;p2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187" name="Google Shape;1187;p24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id="1188" name="Google Shape;1188;p24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9" name="Google Shape;1189;p2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190" name="Google Shape;1190;p24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id="1191" name="Google Shape;1191;p24" descr="desktop_computer_stylized_mediu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2" name="Google Shape;1192;p2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193" name="Google Shape;1193;p24"/>
          <p:cNvSpPr txBox="1">
            <a:spLocks noGrp="1"/>
          </p:cNvSpPr>
          <p:nvPr>
            <p:ph type="title" idx="4294967295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 b="1" dirty="0"/>
              <a:t>Caching example</a:t>
            </a:r>
            <a:r>
              <a:rPr lang="en-US" sz="3600" b="1" dirty="0" smtClean="0"/>
              <a:t>: Solution 2</a:t>
            </a:r>
            <a:endParaRPr sz="3600" b="1" dirty="0"/>
          </a:p>
        </p:txBody>
      </p:sp>
      <p:sp>
        <p:nvSpPr>
          <p:cNvPr id="1194" name="Google Shape;1194;p24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/>
          </a:p>
        </p:txBody>
      </p:sp>
      <p:cxnSp>
        <p:nvCxnSpPr>
          <p:cNvPr id="1195" name="Google Shape;1195;p24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6" name="Google Shape;1196;p24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Mbps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sz="24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7" name="Google Shape;1197;p24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198" name="Google Shape;1198;p24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4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lang="en-US" sz="200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lang="en-US" sz="200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/>
            </a:p>
          </p:txBody>
        </p:sp>
      </p:grpSp>
      <p:sp>
        <p:nvSpPr>
          <p:cNvPr id="1200" name="Google Shape;1200;p24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lang="en-US" sz="2800" b="1" i="1" dirty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dirty="0"/>
          </a:p>
          <a:p>
            <a:pPr marL="342900" marR="0" lvl="0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lang="en-US" sz="2400" dirty="0" smtClean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sz="1600" dirty="0"/>
          </a:p>
          <a:p>
            <a:pPr marL="342900" marR="0" lvl="0" indent="-342900" algn="l" rtl="0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lang="en-US" sz="2400" b="1" i="1" dirty="0" smtClean="0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lang="en-US" sz="2400" b="1" i="1" dirty="0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dirty="0"/>
          </a:p>
          <a:p>
            <a:pPr marL="342900" lvl="0" indent="-342900">
              <a:lnSpc>
                <a:spcPct val="85000"/>
              </a:lnSpc>
              <a:spcBef>
                <a:spcPts val="360"/>
              </a:spcBef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ea typeface="Gill Sans"/>
                <a:sym typeface="Gill Sans"/>
              </a:rPr>
              <a:t>LAN delay </a:t>
            </a:r>
            <a:r>
              <a:rPr lang="en-US" sz="2400" dirty="0" smtClean="0">
                <a:solidFill>
                  <a:schemeClr val="dk1"/>
                </a:solidFill>
                <a:ea typeface="Gill Sans"/>
                <a:sym typeface="Gill Sans"/>
              </a:rPr>
              <a:t>=</a:t>
            </a:r>
            <a:r>
              <a:rPr lang="en-US" sz="2800" dirty="0" smtClean="0">
                <a:solidFill>
                  <a:schemeClr val="dk1"/>
                </a:solidFill>
                <a:ea typeface="Gill Sans"/>
                <a:sym typeface="Gill Sans"/>
              </a:rPr>
              <a:t> </a:t>
            </a:r>
            <a:r>
              <a:rPr lang="en-US" sz="2000" dirty="0"/>
              <a:t>within 10 milliseconds </a:t>
            </a:r>
            <a:endParaRPr lang="en-US" sz="2000" dirty="0" smtClean="0"/>
          </a:p>
          <a:p>
            <a:pPr marL="342900" lvl="0" indent="-342900">
              <a:lnSpc>
                <a:spcPct val="85000"/>
              </a:lnSpc>
              <a:spcBef>
                <a:spcPts val="360"/>
              </a:spcBef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-US" sz="2000" b="1" dirty="0" smtClean="0">
                <a:solidFill>
                  <a:srgbClr val="008000"/>
                </a:solidFill>
              </a:rPr>
              <a:t>Access delay </a:t>
            </a:r>
            <a:r>
              <a:rPr lang="en-US" sz="2000" dirty="0" smtClean="0"/>
              <a:t>= </a:t>
            </a:r>
            <a:r>
              <a:rPr lang="en-US" sz="2000" dirty="0"/>
              <a:t>tens of milliseconds </a:t>
            </a:r>
            <a:r>
              <a:rPr lang="en-US" sz="2000" dirty="0" smtClean="0"/>
              <a:t>in a 15 Mbps Link</a:t>
            </a:r>
          </a:p>
          <a:p>
            <a:pPr marL="342900" lvl="0" indent="-342900">
              <a:lnSpc>
                <a:spcPct val="85000"/>
              </a:lnSpc>
              <a:spcBef>
                <a:spcPts val="360"/>
              </a:spcBef>
              <a:buClr>
                <a:srgbClr val="000099"/>
              </a:buClr>
              <a:buSzPts val="1800"/>
              <a:buFont typeface="Noto Sans Symbols"/>
              <a:buChar char="▪"/>
            </a:pPr>
            <a:endParaRPr lang="en-US" sz="2000" dirty="0" smtClean="0"/>
          </a:p>
          <a:p>
            <a:pPr marL="342900" lvl="0" indent="-342900">
              <a:lnSpc>
                <a:spcPct val="85000"/>
              </a:lnSpc>
              <a:spcBef>
                <a:spcPts val="360"/>
              </a:spcBef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-US" sz="2000" b="1" dirty="0" smtClean="0">
                <a:solidFill>
                  <a:srgbClr val="FF6600"/>
                </a:solidFill>
              </a:rPr>
              <a:t>Total Response time</a:t>
            </a:r>
            <a:r>
              <a:rPr lang="en-US" sz="2000" dirty="0" smtClean="0"/>
              <a:t>:</a:t>
            </a:r>
            <a:endParaRPr sz="2000" dirty="0"/>
          </a:p>
          <a:p>
            <a:pPr marL="342900" marR="0" lvl="0" indent="-342900" algn="l" rtl="0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lang="en-US" sz="2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sz="32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2603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5" name="Google Shape;1205;p24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lang="en-US" sz="2800" i="1" dirty="0" smtClean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lang="en-US" sz="2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sz="1600" dirty="0"/>
          </a:p>
        </p:txBody>
      </p:sp>
      <p:cxnSp>
        <p:nvCxnSpPr>
          <p:cNvPr id="1206" name="Google Shape;1206;p24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24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24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24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24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1" name="Google Shape;1211;p24"/>
          <p:cNvSpPr/>
          <p:nvPr/>
        </p:nvSpPr>
        <p:spPr>
          <a:xfrm>
            <a:off x="6981826" y="2022475"/>
            <a:ext cx="2174875" cy="1581150"/>
          </a:xfrm>
          <a:custGeom>
            <a:avLst/>
            <a:gdLst/>
            <a:ahLst/>
            <a:cxnLst/>
            <a:rect l="l" t="t" r="r" b="b"/>
            <a:pathLst>
              <a:path w="2135" h="1662" extrusionOk="0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12" name="Google Shape;1212;p24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sz="2400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3" name="Google Shape;1213;p24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214" name="Google Shape;1214;p24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217" name="Google Shape;1217;p24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218" name="Google Shape;1218;p24"/>
              <p:cNvSpPr/>
              <p:nvPr/>
            </p:nvSpPr>
            <p:spPr>
              <a:xfrm>
                <a:off x="2468" y="1332"/>
                <a:ext cx="310" cy="6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60" extrusionOk="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2482" y="1332"/>
                <a:ext cx="282" cy="6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60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220" name="Google Shape;1220;p24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1" name="Google Shape;1221;p24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2" name="Google Shape;1222;p24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223" name="Google Shape;1223;p24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8" name="Google Shape;1228;p24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29" name="Google Shape;1229;p24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1" name="Google Shape;1231;p24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2" name="Google Shape;1232;p24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33" name="Google Shape;1233;p24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24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7" name="Google Shape;1237;p24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38" name="Google Shape;1238;p24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0" name="Google Shape;1240;p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41" name="Google Shape;1241;p24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42" name="Google Shape;1242;p24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4" name="Google Shape;1244;p24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5" name="Google Shape;1255;p24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256" name="Google Shape;1256;p24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1" name="Google Shape;1261;p24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62" name="Google Shape;1262;p24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4" name="Google Shape;1264;p24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5" name="Google Shape;1265;p24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66" name="Google Shape;1266;p24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8" name="Google Shape;1268;p24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0" name="Google Shape;1270;p24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71" name="Google Shape;1271;p24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3" name="Google Shape;1273;p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74" name="Google Shape;1274;p24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75" name="Google Shape;1275;p24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7" name="Google Shape;1277;p24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8" name="Google Shape;1288;p24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289" name="Google Shape;1289;p24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4" name="Google Shape;1294;p24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295" name="Google Shape;1295;p24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7" name="Google Shape;1297;p24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8" name="Google Shape;1298;p24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299" name="Google Shape;1299;p24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1" name="Google Shape;1301;p24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3" name="Google Shape;1303;p24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04" name="Google Shape;1304;p24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6" name="Google Shape;1306;p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07" name="Google Shape;1307;p24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08" name="Google Shape;1308;p24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0" name="Google Shape;1310;p24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24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322" name="Google Shape;1322;p24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7" name="Google Shape;1327;p24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28" name="Google Shape;1328;p24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24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0" name="Google Shape;1330;p24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1" name="Google Shape;1331;p24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32" name="Google Shape;1332;p24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24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4" name="Google Shape;1334;p24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4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6" name="Google Shape;1336;p24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37" name="Google Shape;1337;p24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24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9" name="Google Shape;1339;p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40" name="Google Shape;1340;p24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41" name="Google Shape;1341;p24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24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3" name="Google Shape;1343;p24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2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24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24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24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4" name="Google Shape;1354;p24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355" name="Google Shape;1355;p24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0" name="Google Shape;1360;p24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61" name="Google Shape;1361;p24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4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3" name="Google Shape;1363;p24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4" name="Google Shape;1364;p24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65" name="Google Shape;1365;p24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24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7" name="Google Shape;1367;p24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4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9" name="Google Shape;1369;p24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70" name="Google Shape;1370;p24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4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2" name="Google Shape;1372;p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73" name="Google Shape;1373;p24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74" name="Google Shape;1374;p24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4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6" name="Google Shape;1376;p24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2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24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1" name="Google Shape;1381;p24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4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4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4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4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4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7" name="Google Shape;1387;p24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388" name="Google Shape;1388;p24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9" name="Google Shape;1389;p24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4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1" name="Google Shape;1391;p2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2" name="Google Shape;1392;p24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3" name="Google Shape;1393;p24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94" name="Google Shape;1394;p24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24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6" name="Google Shape;1396;p24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7" name="Google Shape;1397;p24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98" name="Google Shape;1398;p24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24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0" name="Google Shape;1400;p24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4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2" name="Google Shape;1402;p24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03" name="Google Shape;1403;p24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24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5" name="Google Shape;1405;p2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06" name="Google Shape;1406;p24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07" name="Google Shape;1407;p24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24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9" name="Google Shape;1409;p24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1" name="Google Shape;1411;p2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2" name="Google Shape;1412;p24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4" name="Google Shape;1414;p24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4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4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4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4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4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14942" y="4254568"/>
            <a:ext cx="62824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= </a:t>
            </a:r>
            <a:r>
              <a:rPr lang="en-US" sz="2400" b="1" dirty="0" smtClean="0">
                <a:solidFill>
                  <a:srgbClr val="660066"/>
                </a:solidFill>
              </a:rPr>
              <a:t>0.4</a:t>
            </a:r>
            <a:r>
              <a:rPr lang="en-US" sz="2400" b="1" dirty="0">
                <a:solidFill>
                  <a:srgbClr val="660066"/>
                </a:solidFill>
              </a:rPr>
              <a:t>⋅(0.01 seconds)</a:t>
            </a:r>
            <a:r>
              <a:rPr lang="en-US" sz="2400" dirty="0"/>
              <a:t>+</a:t>
            </a:r>
            <a:r>
              <a:rPr lang="en-US" sz="2400" b="1" dirty="0" smtClean="0">
                <a:solidFill>
                  <a:srgbClr val="008000"/>
                </a:solidFill>
              </a:rPr>
              <a:t>0.6(0.01</a:t>
            </a:r>
            <a:r>
              <a:rPr lang="en-US" sz="2400" dirty="0" smtClean="0"/>
              <a:t>+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2 seconds</a:t>
            </a:r>
            <a:r>
              <a:rPr lang="en-US" sz="2400" dirty="0" smtClean="0">
                <a:solidFill>
                  <a:srgbClr val="1287C3"/>
                </a:solidFill>
              </a:rPr>
              <a:t>)</a:t>
            </a:r>
          </a:p>
          <a:p>
            <a:endParaRPr lang="en-US" sz="2400" dirty="0" smtClean="0"/>
          </a:p>
          <a:p>
            <a:r>
              <a:rPr lang="en-US" sz="2000" dirty="0" smtClean="0"/>
              <a:t>= </a:t>
            </a:r>
            <a:r>
              <a:rPr lang="en-US" sz="2400" b="1" dirty="0" smtClean="0">
                <a:solidFill>
                  <a:srgbClr val="FF6600"/>
                </a:solidFill>
              </a:rPr>
              <a:t>1.2 </a:t>
            </a:r>
            <a:r>
              <a:rPr lang="en-US" sz="2400" b="1" dirty="0" err="1" smtClean="0">
                <a:solidFill>
                  <a:srgbClr val="FF6600"/>
                </a:solidFill>
              </a:rPr>
              <a:t>secs</a:t>
            </a:r>
            <a:endParaRPr lang="en-US" sz="2000" b="1" dirty="0">
              <a:solidFill>
                <a:srgbClr val="FF66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056469"/>
      </p:ext>
    </p:extLst>
  </p:cSld>
  <p:clrMapOvr>
    <a:masterClrMapping/>
  </p:clrMapOvr>
  <p:transition spd="slow" advTm="163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99868"/>
            <a:ext cx="10018713" cy="571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Stale Cache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8814" y="1621022"/>
            <a:ext cx="10018713" cy="486652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One </a:t>
            </a:r>
            <a:r>
              <a:rPr lang="en-US" sz="3600" dirty="0" smtClean="0">
                <a:solidFill>
                  <a:srgbClr val="0000FF"/>
                </a:solidFill>
              </a:rPr>
              <a:t>problem </a:t>
            </a:r>
            <a:r>
              <a:rPr lang="en-US" sz="3600" dirty="0" smtClean="0"/>
              <a:t>of using Proxy server</a:t>
            </a:r>
          </a:p>
          <a:p>
            <a:pPr lvl="1"/>
            <a:r>
              <a:rPr lang="en-US" sz="2800" dirty="0" smtClean="0">
                <a:ea typeface="Times New Roman"/>
              </a:rPr>
              <a:t>The </a:t>
            </a:r>
            <a:r>
              <a:rPr lang="en-US" sz="2800" dirty="0">
                <a:ea typeface="Times New Roman"/>
              </a:rPr>
              <a:t>object housed in the Web server may have been modified since the copy was cached at the client. </a:t>
            </a:r>
            <a:endParaRPr lang="en-US" sz="2800" dirty="0" smtClean="0">
              <a:ea typeface="Times New Roman"/>
            </a:endParaRPr>
          </a:p>
          <a:p>
            <a:r>
              <a:rPr lang="en-US" sz="3200" dirty="0"/>
              <a:t>HTTP has a mechanism that allows a cache to verify that its objects are up to date. </a:t>
            </a:r>
            <a:endParaRPr lang="en-US" sz="3200" dirty="0" smtClean="0"/>
          </a:p>
          <a:p>
            <a:r>
              <a:rPr lang="en-US" sz="3200" dirty="0" smtClean="0"/>
              <a:t>This </a:t>
            </a:r>
            <a:r>
              <a:rPr lang="en-US" sz="3200" dirty="0"/>
              <a:t>mechanism is called the </a:t>
            </a:r>
            <a:r>
              <a:rPr lang="en-US" sz="3200" b="1" dirty="0">
                <a:solidFill>
                  <a:srgbClr val="FF6600"/>
                </a:solidFill>
              </a:rPr>
              <a:t>conditional GET</a:t>
            </a:r>
            <a:r>
              <a:rPr lang="en-US" sz="3200" dirty="0" smtClean="0"/>
              <a:t>.</a:t>
            </a:r>
          </a:p>
          <a:p>
            <a:r>
              <a:rPr lang="en-US" sz="3200" dirty="0"/>
              <a:t>An HTTP request message is a so-called conditional GET message </a:t>
            </a:r>
            <a:r>
              <a:rPr lang="en-US" sz="3200" dirty="0" smtClean="0"/>
              <a:t>if</a:t>
            </a:r>
          </a:p>
          <a:p>
            <a:pPr marL="1034415" lvl="1" indent="-514350">
              <a:buFont typeface="+mj-lt"/>
              <a:buAutoNum type="arabicParenR"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request message uses the GET method </a:t>
            </a:r>
            <a:endParaRPr lang="en-US" sz="2800" dirty="0" smtClean="0"/>
          </a:p>
          <a:p>
            <a:pPr marL="1034415" lvl="1" indent="-514350">
              <a:buFont typeface="+mj-lt"/>
              <a:buAutoNum type="arabicParenR"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request message includes an If-Modified-Since: header line.</a:t>
            </a:r>
          </a:p>
          <a:p>
            <a:pPr marL="577215" indent="-514350">
              <a:buFont typeface="+mj-lt"/>
              <a:buAutoNum type="arabicParenR"/>
            </a:pPr>
            <a:endParaRPr lang="en-US" sz="3200" dirty="0"/>
          </a:p>
          <a:p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735006"/>
      </p:ext>
    </p:extLst>
  </p:cSld>
  <p:clrMapOvr>
    <a:masterClrMapping/>
  </p:clrMapOvr>
  <p:transition spd="slow" advTm="575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5"/>
          <p:cNvSpPr txBox="1">
            <a:spLocks noGrp="1"/>
          </p:cNvSpPr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426" name="Google Shape;1426;p25"/>
          <p:cNvSpPr txBox="1">
            <a:spLocks noGrp="1"/>
          </p:cNvSpPr>
          <p:nvPr>
            <p:ph type="body" idx="1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lang="en-US" sz="2405" b="1" i="1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marL="28575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220" b="1" i="1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lang="en-US" sz="1850" b="1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marL="28575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220" b="1" i="1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lang="en-US" sz="1850" b="1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427" name="Google Shape;1427;p25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8" name="Google Shape;1428;p25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9" name="Google Shape;1429;p25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30" name="Google Shape;1430;p25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431" name="Google Shape;1431;p25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5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3" name="Google Shape;1433;p25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/>
          </a:p>
        </p:txBody>
      </p:sp>
      <p:cxnSp>
        <p:nvCxnSpPr>
          <p:cNvPr id="1434" name="Google Shape;1434;p25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25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6" name="Google Shape;1436;p25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7" name="Google Shape;1437;p25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8" name="Google Shape;1438;p25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/>
          </a:p>
        </p:txBody>
      </p:sp>
      <p:sp>
        <p:nvSpPr>
          <p:cNvPr id="1439" name="Google Shape;1439;p25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/>
          </a:p>
        </p:txBody>
      </p:sp>
      <p:sp>
        <p:nvSpPr>
          <p:cNvPr id="1440" name="Google Shape;1440;p25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 dirty="0" smtClean="0">
                <a:solidFill>
                  <a:srgbClr val="CC0000"/>
                </a:solidFill>
              </a:rPr>
              <a:t>proxy server</a:t>
            </a:r>
            <a:endParaRPr dirty="0"/>
          </a:p>
        </p:txBody>
      </p:sp>
      <p:sp>
        <p:nvSpPr>
          <p:cNvPr id="1441" name="Google Shape;1441;p25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grpSp>
        <p:nvGrpSpPr>
          <p:cNvPr id="1442" name="Google Shape;1442;p25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443" name="Google Shape;1443;p25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8" name="Google Shape;1448;p25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449" name="Google Shape;1449;p25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25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1" name="Google Shape;1451;p25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2" name="Google Shape;1452;p25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453" name="Google Shape;1453;p25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25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5" name="Google Shape;1455;p25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5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7" name="Google Shape;1457;p25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458" name="Google Shape;1458;p25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25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0" name="Google Shape;1460;p25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61" name="Google Shape;1461;p25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462" name="Google Shape;1462;p25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25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4" name="Google Shape;1464;p25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5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6" name="Google Shape;1466;p25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7" name="Google Shape;1467;p25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5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9" name="Google Shape;1469;p25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5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5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5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5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5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442;p25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56" name="Google Shape;1443;p25"/>
            <p:cNvSpPr/>
            <p:nvPr/>
          </p:nvSpPr>
          <p:spPr>
            <a:xfrm>
              <a:off x="5268" y="433"/>
              <a:ext cx="283" cy="2286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1444;p25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445;p25"/>
            <p:cNvSpPr/>
            <p:nvPr/>
          </p:nvSpPr>
          <p:spPr>
            <a:xfrm>
              <a:off x="5321" y="570"/>
              <a:ext cx="169" cy="2115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1446;p25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1447;p25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1448;p25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86" name="Google Shape;1449;p25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450;p25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" name="Google Shape;1451;p25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" name="Google Shape;1452;p25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84" name="Google Shape;1453;p25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454;p25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" name="Google Shape;1455;p25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456;p25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1457;p25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82" name="Google Shape;1458;p25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459;p25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" name="Google Shape;1460;p25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68" name="Google Shape;1461;p25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80" name="Google Shape;1462;p25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463;p25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" name="Google Shape;1464;p25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465;p25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1466;p25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1467;p25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468;p25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1469;p25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470;p25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471;p25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472;p25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473;p25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474;p25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12819197"/>
      </p:ext>
    </p:extLst>
  </p:cSld>
  <p:clrMapOvr>
    <a:masterClrMapping/>
  </p:clrMapOvr>
  <p:transition spd="slow" advTm="17398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143379"/>
          </a:xfrm>
        </p:spPr>
        <p:txBody>
          <a:bodyPr/>
          <a:lstStyle/>
          <a:p>
            <a:r>
              <a:rPr lang="en-US" b="1" dirty="0" smtClean="0"/>
              <a:t>Network Models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Application Layer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2-</a:t>
            </a:r>
            <a:fld id="{736DF947-9816-EE46-9AB1-A4F382362A5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70" y="1528370"/>
            <a:ext cx="3194229" cy="5318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498" y="1510109"/>
            <a:ext cx="3257525" cy="5228488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 bwMode="auto">
          <a:xfrm>
            <a:off x="4699259" y="1944177"/>
            <a:ext cx="389604" cy="1303610"/>
          </a:xfrm>
          <a:prstGeom prst="rightBrace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 bwMode="auto">
          <a:xfrm>
            <a:off x="4766990" y="5577977"/>
            <a:ext cx="547849" cy="1197535"/>
          </a:xfrm>
          <a:prstGeom prst="rightBrace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 bwMode="auto">
          <a:xfrm>
            <a:off x="5490602" y="2595983"/>
            <a:ext cx="2751519" cy="45719"/>
          </a:xfrm>
          <a:prstGeom prst="rightArrow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 flipV="1">
            <a:off x="5490602" y="6176745"/>
            <a:ext cx="2055140" cy="45719"/>
          </a:xfrm>
          <a:prstGeom prst="rightArrow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D8008"/>
                  </a:solidFill>
                </a:rPr>
                <a:t>Data</a:t>
              </a:r>
              <a:endParaRPr lang="en-US" sz="1200" dirty="0">
                <a:solidFill>
                  <a:srgbClr val="FD8008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Port Numbers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5088863" y="1938789"/>
            <a:ext cx="2849122" cy="1111978"/>
          </a:xfrm>
          <a:prstGeom prst="rect">
            <a:avLst/>
          </a:prstGeom>
          <a:noFill/>
          <a:ln w="38100" cmpd="sng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5241263" y="3173691"/>
            <a:ext cx="2849122" cy="1111978"/>
          </a:xfrm>
          <a:prstGeom prst="rect">
            <a:avLst/>
          </a:prstGeom>
          <a:noFill/>
          <a:ln w="38100" cmpd="sng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5088863" y="4438069"/>
            <a:ext cx="2849122" cy="1111978"/>
          </a:xfrm>
          <a:prstGeom prst="rect">
            <a:avLst/>
          </a:prstGeom>
          <a:noFill/>
          <a:ln w="38100" cmpd="sng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241263" y="5550047"/>
            <a:ext cx="2849122" cy="496707"/>
          </a:xfrm>
          <a:prstGeom prst="rect">
            <a:avLst/>
          </a:prstGeom>
          <a:noFill/>
          <a:ln w="38100" cmpd="sng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5088863" y="6176745"/>
            <a:ext cx="2849122" cy="484255"/>
          </a:xfrm>
          <a:prstGeom prst="rect">
            <a:avLst/>
          </a:prstGeom>
          <a:noFill/>
          <a:ln w="38100" cmpd="sng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</p:spPr>
        <p:txBody>
          <a:bodyPr wrap="square" rtlCol="0">
            <a:spAutoFit/>
          </a:bodyPr>
          <a:lstStyle/>
          <a:p>
            <a:r>
              <a:rPr lang="en-MY" sz="1600" b="1" dirty="0" smtClean="0">
                <a:solidFill>
                  <a:schemeClr val="bg1"/>
                </a:solidFill>
              </a:rPr>
              <a:t>Physical</a:t>
            </a:r>
            <a:endParaRPr lang="en-MY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</p:spPr>
        <p:txBody>
          <a:bodyPr wrap="square" rtlCol="0">
            <a:spAutoFit/>
          </a:bodyPr>
          <a:lstStyle/>
          <a:p>
            <a:r>
              <a:rPr lang="en-MY" sz="1600" b="1" dirty="0" smtClean="0">
                <a:solidFill>
                  <a:schemeClr val="bg1"/>
                </a:solidFill>
              </a:rPr>
              <a:t>Data Link</a:t>
            </a:r>
            <a:endParaRPr lang="en-MY" sz="1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00313"/>
      </p:ext>
    </p:extLst>
  </p:cSld>
  <p:clrMapOvr>
    <a:masterClrMapping/>
  </p:clrMapOvr>
  <p:transition spd="slow" advTm="2482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  <p:extLst mod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Part 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1431146"/>
      </p:ext>
    </p:extLst>
  </p:cSld>
  <p:clrMapOvr>
    <a:masterClrMapping/>
  </p:clrMapOvr>
  <p:transition spd="slow" advTm="1562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49934"/>
            <a:ext cx="10363200" cy="1143000"/>
          </a:xfrm>
        </p:spPr>
        <p:txBody>
          <a:bodyPr/>
          <a:lstStyle/>
          <a:p>
            <a:r>
              <a:rPr lang="en-US" b="1" dirty="0" smtClean="0"/>
              <a:t>Application Layer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6367" y="1063460"/>
            <a:ext cx="10363200" cy="5794540"/>
          </a:xfrm>
        </p:spPr>
        <p:txBody>
          <a:bodyPr>
            <a:normAutofit/>
          </a:bodyPr>
          <a:lstStyle/>
          <a:p>
            <a:pPr marL="455613" indent="-288925" eaLnBrk="1" hangingPunct="1">
              <a:lnSpc>
                <a:spcPct val="90000"/>
              </a:lnSpc>
            </a:pPr>
            <a:r>
              <a:rPr 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Application Layer Protocols</a:t>
            </a:r>
          </a:p>
          <a:p>
            <a:pPr marL="911225" lvl="1" indent="-341313" eaLnBrk="1" hangingPunct="1"/>
            <a:r>
              <a:rPr lang="en-US" sz="2400" dirty="0" smtClean="0">
                <a:latin typeface="Verdana" charset="0"/>
              </a:rPr>
              <a:t>Provide the rules and formats that govern how data is treated in the application layer.</a:t>
            </a:r>
          </a:p>
          <a:p>
            <a:pPr marL="455613" indent="-288925" eaLnBrk="1" hangingPunct="1">
              <a:lnSpc>
                <a:spcPct val="90000"/>
              </a:lnSpc>
            </a:pPr>
            <a:r>
              <a:rPr 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Application Software</a:t>
            </a:r>
            <a:endParaRPr lang="en-US" sz="4000" dirty="0" smtClean="0">
              <a:solidFill>
                <a:srgbClr val="0000FF"/>
              </a:solidFill>
              <a:latin typeface="Verdana" charset="0"/>
            </a:endParaRPr>
          </a:p>
          <a:p>
            <a:pPr marL="911225" lvl="1" indent="-341313" eaLnBrk="1" hangingPunct="1">
              <a:lnSpc>
                <a:spcPct val="9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The programs used to communicate over the network.</a:t>
            </a:r>
            <a:br>
              <a:rPr lang="en-US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</a:br>
            <a:endParaRPr lang="en-US" sz="2400" dirty="0" smtClean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For example:</a:t>
            </a:r>
          </a:p>
          <a:p>
            <a:pPr marL="855663" lvl="1" indent="-288925" eaLnBrk="1" hangingPunct="1">
              <a:lnSpc>
                <a:spcPct val="9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When displaying a web page:</a:t>
            </a:r>
          </a:p>
          <a:p>
            <a:pPr marL="1311275" lvl="2" indent="-341313" eaLnBrk="1" hangingPunct="1">
              <a:lnSpc>
                <a:spcPct val="90000"/>
              </a:lnSpc>
            </a:pP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The </a:t>
            </a:r>
            <a:r>
              <a:rPr 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Application Layer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uses the </a:t>
            </a:r>
            <a:r>
              <a:rPr lang="en-US" sz="28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HTTP(Hyper Text Transfer Protocol)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 Protocol.</a:t>
            </a:r>
          </a:p>
          <a:p>
            <a:pPr marL="1311275" lvl="2" indent="-341313" eaLnBrk="1" hangingPunct="1">
              <a:lnSpc>
                <a:spcPct val="90000"/>
              </a:lnSpc>
            </a:pP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The </a:t>
            </a:r>
            <a:r>
              <a:rPr lang="en-US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Application Software 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is your </a:t>
            </a:r>
            <a:r>
              <a:rPr lang="en-US" sz="28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Web browser</a:t>
            </a:r>
            <a:r>
              <a:rPr lang="en-US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.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Application Layer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2-</a:t>
            </a:r>
            <a:fld id="{736DF947-9816-EE46-9AB1-A4F382362A51}" type="slidenum">
              <a:rPr lang="en-US" smtClean="0"/>
              <a:pPr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630999"/>
      </p:ext>
    </p:extLst>
  </p:cSld>
  <p:clrMapOvr>
    <a:masterClrMapping/>
  </p:clrMapOvr>
  <p:transition spd="slow" advTm="496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1200" y="149934"/>
            <a:ext cx="10363200" cy="1143000"/>
          </a:xfrm>
        </p:spPr>
        <p:txBody>
          <a:bodyPr/>
          <a:lstStyle/>
          <a:p>
            <a:r>
              <a:rPr lang="en-US" b="1" dirty="0" smtClean="0"/>
              <a:t>Application Layer</a:t>
            </a:r>
            <a:endParaRPr lang="en-US" b="1" dirty="0"/>
          </a:p>
        </p:txBody>
      </p:sp>
      <p:pic>
        <p:nvPicPr>
          <p:cNvPr id="5" name="Picture 19" descr="services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5286058" y="2216919"/>
            <a:ext cx="2025987" cy="409318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4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483036"/>
      </p:ext>
    </p:extLst>
  </p:cSld>
  <p:clrMapOvr>
    <a:masterClrMapping/>
  </p:clrMapOvr>
  <p:transition spd="slow" advClick="0" advTm="2408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98350" y="1295021"/>
            <a:ext cx="10654776" cy="366092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When </a:t>
            </a:r>
            <a:r>
              <a:rPr lang="en-US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accessing information 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on a device</a:t>
            </a:r>
            <a:r>
              <a:rPr lang="en-US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, the 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data may not be</a:t>
            </a:r>
            <a:b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</a:b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physically stored </a:t>
            </a:r>
            <a:r>
              <a:rPr lang="en-US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on that 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device.</a:t>
            </a:r>
          </a:p>
          <a:p>
            <a:pPr eaLnBrk="1" hangingPunct="1"/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If that is the case, </a:t>
            </a:r>
            <a:r>
              <a:rPr lang="en-US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a request 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must be </a:t>
            </a:r>
            <a:r>
              <a:rPr lang="en-US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made to 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the device where </a:t>
            </a:r>
            <a:r>
              <a:rPr lang="en-US" sz="24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the data 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resides.</a:t>
            </a:r>
          </a:p>
          <a:p>
            <a:pPr eaLnBrk="1" hangingPunct="1"/>
            <a:r>
              <a:rPr lang="en-US" b="1" dirty="0">
                <a:solidFill>
                  <a:srgbClr val="FF66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Two methods:</a:t>
            </a:r>
          </a:p>
          <a:p>
            <a:pPr marL="855663" lvl="1" indent="-288925" eaLnBrk="1" hangingPunct="1"/>
            <a:endParaRPr lang="en-US" sz="2400" dirty="0" smtClean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</a:endParaRPr>
          </a:p>
          <a:p>
            <a:pPr marL="855663" lvl="1" indent="-288925" eaLnBrk="1" hangingPunct="1"/>
            <a:r>
              <a:rPr lang="en-US" sz="2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Client</a:t>
            </a:r>
            <a:r>
              <a:rPr 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/Server </a:t>
            </a:r>
          </a:p>
          <a:p>
            <a:pPr marL="855663" lvl="1" indent="-288925" eaLnBrk="1" hangingPunct="1"/>
            <a:endParaRPr lang="en-US" sz="2600" dirty="0" smtClean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</a:endParaRPr>
          </a:p>
          <a:p>
            <a:pPr marL="855663" lvl="1" indent="-288925" eaLnBrk="1" hangingPunct="1"/>
            <a:r>
              <a:rPr lang="en-US" sz="2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Peer</a:t>
            </a:r>
            <a:r>
              <a:rPr lang="en-US" sz="26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rPr>
              <a:t>-to-Peer (P2P) </a:t>
            </a:r>
          </a:p>
        </p:txBody>
      </p:sp>
      <p:sp>
        <p:nvSpPr>
          <p:cNvPr id="12299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6C421508-325F-AE42-A7F7-DC2FBB78F79A}" type="slidenum">
              <a:rPr lang="en-US" b="0"/>
              <a:pPr/>
              <a:t>8</a:t>
            </a:fld>
            <a:endParaRPr lang="en-US" b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11200" y="149934"/>
            <a:ext cx="103632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smtClean="0"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855663" lvl="1" indent="-288925" eaLnBrk="1" hangingPunct="1"/>
              <a:r>
                <a:rPr lang="en-US" sz="2000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</a:rPr>
                <a:t>Client-Server </a:t>
              </a:r>
              <a:endPara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855663" lvl="1" indent="-288925" eaLnBrk="1" hangingPunct="1"/>
              <a:r>
                <a:rPr lang="en-US" sz="2000" dirty="0" smtClean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</a:rPr>
                <a:t>Peer-to-Peer(P2P)</a:t>
              </a:r>
              <a:endPara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4109534"/>
      </p:ext>
    </p:extLst>
  </p:cSld>
  <p:clrMapOvr>
    <a:masterClrMapping/>
  </p:clrMapOvr>
  <p:transition spd="slow" advTm="8572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5" descr="provis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4311" y="49809"/>
            <a:ext cx="10018713" cy="984097"/>
          </a:xfrm>
        </p:spPr>
        <p:txBody>
          <a:bodyPr anchor="ctr"/>
          <a:lstStyle/>
          <a:p>
            <a:pPr algn="ctr" eaLnBrk="1" hangingPunct="1"/>
            <a:r>
              <a:rPr lang="en-US" b="1" dirty="0"/>
              <a:t>Client/Server Model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44749" name="Oval 13"/>
            <p:cNvSpPr>
              <a:spLocks noChangeArrowheads="1"/>
            </p:cNvSpPr>
            <p:nvPr/>
          </p:nvSpPr>
          <p:spPr bwMode="auto">
            <a:xfrm>
              <a:off x="4272" y="1152"/>
              <a:ext cx="958" cy="2112"/>
            </a:xfrm>
            <a:prstGeom prst="ellips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244752" name="Text Box 16"/>
            <p:cNvSpPr txBox="1">
              <a:spLocks noChangeArrowheads="1"/>
            </p:cNvSpPr>
            <p:nvPr/>
          </p:nvSpPr>
          <p:spPr bwMode="auto"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w="38100" algn="ctr">
              <a:solidFill>
                <a:srgbClr val="00CC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400" b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Clients – hardware, software combination</a:t>
              </a:r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203200" y="3886201"/>
            <a:ext cx="4267200" cy="2308225"/>
            <a:chOff x="96" y="2448"/>
            <a:chExt cx="2016" cy="1454"/>
          </a:xfrm>
        </p:grpSpPr>
        <p:sp>
          <p:nvSpPr>
            <p:cNvPr id="244754" name="Line 18"/>
            <p:cNvSpPr>
              <a:spLocks noChangeShapeType="1"/>
            </p:cNvSpPr>
            <p:nvPr/>
          </p:nvSpPr>
          <p:spPr bwMode="auto">
            <a:xfrm flipH="1" flipV="1">
              <a:off x="1152" y="2448"/>
              <a:ext cx="336" cy="1008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244753" name="Text Box 17"/>
            <p:cNvSpPr txBox="1">
              <a:spLocks noChangeArrowheads="1"/>
            </p:cNvSpPr>
            <p:nvPr/>
          </p:nvSpPr>
          <p:spPr bwMode="auto"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400" b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Resources are stored on the server.</a:t>
              </a:r>
            </a:p>
          </p:txBody>
        </p:sp>
      </p:grpSp>
      <p:sp>
        <p:nvSpPr>
          <p:cNvPr id="244755" name="Text Box 19"/>
          <p:cNvSpPr txBox="1">
            <a:spLocks noChangeArrowheads="1"/>
          </p:cNvSpPr>
          <p:nvPr/>
        </p:nvSpPr>
        <p:spPr bwMode="auto">
          <a:xfrm>
            <a:off x="1422400" y="1295400"/>
            <a:ext cx="3251200" cy="800100"/>
          </a:xfrm>
          <a:prstGeom prst="rect">
            <a:avLst/>
          </a:prstGeom>
          <a:solidFill>
            <a:srgbClr val="800000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200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Files downloaded</a:t>
            </a:r>
            <a:br>
              <a:rPr lang="en-US" sz="2200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n-US" sz="2200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to the client.</a:t>
            </a:r>
          </a:p>
        </p:txBody>
      </p:sp>
      <p:sp>
        <p:nvSpPr>
          <p:cNvPr id="244756" name="Text Box 20"/>
          <p:cNvSpPr txBox="1">
            <a:spLocks noChangeArrowheads="1"/>
          </p:cNvSpPr>
          <p:nvPr/>
        </p:nvSpPr>
        <p:spPr bwMode="auto">
          <a:xfrm>
            <a:off x="5486400" y="4724400"/>
            <a:ext cx="3352800" cy="800100"/>
          </a:xfrm>
          <a:prstGeom prst="rect">
            <a:avLst/>
          </a:prstGeom>
          <a:solidFill>
            <a:srgbClr val="000080"/>
          </a:solidFill>
          <a:ln w="38100" algn="ctr">
            <a:solidFill>
              <a:srgbClr val="00CC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200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Files uploaded to the server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352800" y="2209801"/>
            <a:ext cx="6400800" cy="1135063"/>
            <a:chOff x="1680" y="1392"/>
            <a:chExt cx="3024" cy="715"/>
          </a:xfrm>
        </p:grpSpPr>
        <p:sp>
          <p:nvSpPr>
            <p:cNvPr id="244760" name="Line 24"/>
            <p:cNvSpPr>
              <a:spLocks noChangeShapeType="1"/>
            </p:cNvSpPr>
            <p:nvPr/>
          </p:nvSpPr>
          <p:spPr bwMode="auto">
            <a:xfrm flipH="1">
              <a:off x="1680" y="1776"/>
              <a:ext cx="1200" cy="0"/>
            </a:xfrm>
            <a:prstGeom prst="line">
              <a:avLst/>
            </a:prstGeom>
            <a:noFill/>
            <a:ln w="5715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  <p:sp>
          <p:nvSpPr>
            <p:cNvPr id="244759" name="Text Box 23"/>
            <p:cNvSpPr txBox="1">
              <a:spLocks noChangeArrowheads="1"/>
            </p:cNvSpPr>
            <p:nvPr/>
          </p:nvSpPr>
          <p:spPr bwMode="auto"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w="38100" algn="ctr">
              <a:solidFill>
                <a:srgbClr val="00CC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200" b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The client begins the exchange by making a request for data.</a:t>
              </a: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44764" name="Text Box 28"/>
            <p:cNvSpPr txBox="1">
              <a:spLocks noChangeArrowheads="1"/>
            </p:cNvSpPr>
            <p:nvPr/>
          </p:nvSpPr>
          <p:spPr bwMode="auto"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200" b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The server responds with one or more streams of data.</a:t>
              </a:r>
            </a:p>
          </p:txBody>
        </p:sp>
        <p:sp>
          <p:nvSpPr>
            <p:cNvPr id="244765" name="Line 29"/>
            <p:cNvSpPr>
              <a:spLocks noChangeShapeType="1"/>
            </p:cNvSpPr>
            <p:nvPr/>
          </p:nvSpPr>
          <p:spPr bwMode="auto">
            <a:xfrm>
              <a:off x="3312" y="2496"/>
              <a:ext cx="864" cy="0"/>
            </a:xfrm>
            <a:prstGeom prst="line">
              <a:avLst/>
            </a:prstGeom>
            <a:noFill/>
            <a:ln w="57150">
              <a:solidFill>
                <a:srgbClr val="99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+mn-ea"/>
              </a:endParaRPr>
            </a:p>
          </p:txBody>
        </p:sp>
      </p:grpSp>
      <p:sp>
        <p:nvSpPr>
          <p:cNvPr id="244767" name="Text Box 31"/>
          <p:cNvSpPr txBox="1">
            <a:spLocks noChangeArrowheads="1"/>
          </p:cNvSpPr>
          <p:nvPr/>
        </p:nvSpPr>
        <p:spPr bwMode="auto">
          <a:xfrm>
            <a:off x="812800" y="914400"/>
            <a:ext cx="3962400" cy="1804988"/>
          </a:xfrm>
          <a:prstGeom prst="rect">
            <a:avLst/>
          </a:prstGeom>
          <a:solidFill>
            <a:srgbClr val="003300"/>
          </a:solidFill>
          <a:ln w="38100" algn="ctr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200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May also require control information.</a:t>
            </a:r>
            <a:br>
              <a:rPr lang="en-US" sz="2200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n-US" sz="2200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User Authentication</a:t>
            </a:r>
            <a:br>
              <a:rPr lang="en-US" sz="2200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n-US" sz="2200" b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or identify a file to be transferred.</a:t>
            </a:r>
          </a:p>
        </p:txBody>
      </p:sp>
      <p:sp>
        <p:nvSpPr>
          <p:cNvPr id="15371" name="Slide Number Placeholder 18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DB6DA3F2-0995-5144-B065-CD5299080C1D}" type="slidenum">
              <a:rPr lang="en-US" b="0"/>
              <a:pPr/>
              <a:t>9</a:t>
            </a:fld>
            <a:endParaRPr lang="en-US" b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52411"/>
      </p:ext>
    </p:extLst>
  </p:cSld>
  <p:clrMapOvr>
    <a:masterClrMapping/>
  </p:clrMapOvr>
  <p:transition spd="slow" advTm="696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44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4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55" grpId="0" animBg="1"/>
      <p:bldP spid="244755" grpId="1" animBg="1"/>
      <p:bldP spid="244756" grpId="0" animBg="1"/>
      <p:bldP spid="244756" grpId="1" animBg="1"/>
      <p:bldP spid="24476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8|3.5|7.2|5.3|14.2|1.6|2.8|0.9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1.2|16.9|19.5|11.2|5.2|8|19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43.6|9.5|4.2|10.9|4.4|4|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8|4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7|1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7.2|10.1|6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20.4|2.5|13.5|8.8|11.2|9.6|9.8|3.6|11.3|10.7|7.5|9.5|6.3|1|2.9|1.1|3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1.9|10.8|9.9|4.9|8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5.9|6.8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24.2|15.2|3.7|15.1|4.4|7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25.9|13|56.9|89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7|1.1|8.4|1.3|4|1.1|17.6|1.6|5.6|1|14.9|2.7|12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|8.5|41.5|13.4|0.8|1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8.3|7.2|20.9|19.2|3.9|3.6|24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9|102.9|4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24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1.2|3.4|3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3.8|18.3|13.1|14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3|7.9|4.6|12.8|6.4|1.1|8.1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|30.2|24.1|1|8.5|1.2|39.7|1.7|1.1|47.3|24.9|19.8|18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2.6|25.4|30.6|6.9|10.4|15.3|10.8|7.1|5.3|1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8|3|9.9|2.9|8.5|8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9|16.2|0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5.6|6.9|6.3|6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32.1|6.2|29.7|15.6|25.3|21.4|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4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32.1|18.4|12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12.1|1.1|9.2|17.8|12.8|2.3|11.3|13|19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3|17.7|15.4|3.2|7.2|1.6|6.6|2|1|3.5|7|4.9|0.9|16.6|5.3|2.1|6.1|6.3|4.9|13.2|36.4|1.3|16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.4|6.6|4.2|9.2|5.6|1.8|9.3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20.4|11.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11.5|3.1|3.5|5.5|1.9|8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5|58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6.2|13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34.2|45.9|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|2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3|6.3|9.8|4.8|9.4|7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7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|7.6|4.5|4"/>
</p:tagLst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4129</TotalTime>
  <Words>2259</Words>
  <Application>Microsoft Office PowerPoint</Application>
  <PresentationFormat>Widescreen</PresentationFormat>
  <Paragraphs>536</Paragraphs>
  <Slides>50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Gill Sans</vt:lpstr>
      <vt:lpstr>ZapfDingbats</vt:lpstr>
      <vt:lpstr>Noto Sans Symbols</vt:lpstr>
      <vt:lpstr>Times New Roman</vt:lpstr>
      <vt:lpstr>Courier New</vt:lpstr>
      <vt:lpstr>Wingdings</vt:lpstr>
      <vt:lpstr>Comic Sans MS</vt:lpstr>
      <vt:lpstr>Tahoma</vt:lpstr>
      <vt:lpstr>Verdana</vt:lpstr>
      <vt:lpstr>Calibri</vt:lpstr>
      <vt:lpstr>Corbel</vt:lpstr>
      <vt:lpstr>Arial</vt:lpstr>
      <vt:lpstr>ＭＳ Ｐゴシック</vt:lpstr>
      <vt:lpstr>Parallax</vt:lpstr>
      <vt:lpstr>Application Layer (HTTP)</vt:lpstr>
      <vt:lpstr>Application Layer - Intro</vt:lpstr>
      <vt:lpstr>Applications </vt:lpstr>
      <vt:lpstr>Objectives (Application Layer)</vt:lpstr>
      <vt:lpstr>Network Models</vt:lpstr>
      <vt:lpstr>Application Layer</vt:lpstr>
      <vt:lpstr>Application Layer</vt:lpstr>
      <vt:lpstr>PowerPoint Presentation</vt:lpstr>
      <vt:lpstr>Client/Server Model</vt:lpstr>
      <vt:lpstr>Peer-to-Peer Model</vt:lpstr>
      <vt:lpstr>Web and HTTP</vt:lpstr>
      <vt:lpstr>Objectives (HTTP-Part 1)</vt:lpstr>
      <vt:lpstr>    WWW- The Web  </vt:lpstr>
      <vt:lpstr>PowerPoint Presentation</vt:lpstr>
      <vt:lpstr>HTTP Connections</vt:lpstr>
      <vt:lpstr>HTTP Connections  (cont.)</vt:lpstr>
      <vt:lpstr>HTTP connections</vt:lpstr>
      <vt:lpstr>HTTP connections</vt:lpstr>
      <vt:lpstr>HTTP connections</vt:lpstr>
      <vt:lpstr>Non-persistent HTTP: response time</vt:lpstr>
      <vt:lpstr>Persistent HTTP</vt:lpstr>
      <vt:lpstr>Objectives – Part 3</vt:lpstr>
      <vt:lpstr>HTTP messages</vt:lpstr>
      <vt:lpstr>HTTP request message</vt:lpstr>
      <vt:lpstr>HTTP request message: General Format</vt:lpstr>
      <vt:lpstr>Uploading form input</vt:lpstr>
      <vt:lpstr>Method types</vt:lpstr>
      <vt:lpstr>HTTP response message</vt:lpstr>
      <vt:lpstr>HTTP response message: General Format</vt:lpstr>
      <vt:lpstr>HTTP response status codes</vt:lpstr>
      <vt:lpstr>COOKIES</vt:lpstr>
      <vt:lpstr>Objectives Part 4</vt:lpstr>
      <vt:lpstr>Stateless HTTP</vt:lpstr>
      <vt:lpstr>User-server state: cookies</vt:lpstr>
      <vt:lpstr>Cookies: keeping “state” (cont.)</vt:lpstr>
      <vt:lpstr>Cookies: keeping “state” (cont.)</vt:lpstr>
      <vt:lpstr>Cookies (continued)</vt:lpstr>
      <vt:lpstr>Web Cache or Proxy Server</vt:lpstr>
      <vt:lpstr>Objectives – Part 5</vt:lpstr>
      <vt:lpstr>Web caches (proxy server)</vt:lpstr>
      <vt:lpstr>More about Web caching</vt:lpstr>
      <vt:lpstr>Advantages of Web Caching </vt:lpstr>
      <vt:lpstr>Caching example: </vt:lpstr>
      <vt:lpstr>Caching example: </vt:lpstr>
      <vt:lpstr>Caching example: Solution </vt:lpstr>
      <vt:lpstr>Caching example: Solution 1 </vt:lpstr>
      <vt:lpstr>Caching example: Solution 2</vt:lpstr>
      <vt:lpstr>Stale Cache</vt:lpstr>
      <vt:lpstr>Conditional GET 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Layer (HTTP)</dc:title>
  <dc:creator>Arif Shakil</dc:creator>
  <cp:lastModifiedBy>Windows User</cp:lastModifiedBy>
  <cp:revision>96</cp:revision>
  <dcterms:created xsi:type="dcterms:W3CDTF">2020-06-17T13:03:26Z</dcterms:created>
  <dcterms:modified xsi:type="dcterms:W3CDTF">2020-07-07T05:09:17Z</dcterms:modified>
</cp:coreProperties>
</file>